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3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1" r:id="rId3"/>
    <p:sldMasterId id="2147483715" r:id="rId4"/>
    <p:sldMasterId id="2147483721" r:id="rId5"/>
    <p:sldMasterId id="2147483727" r:id="rId6"/>
    <p:sldMasterId id="2147483733" r:id="rId7"/>
    <p:sldMasterId id="2147483739" r:id="rId8"/>
    <p:sldMasterId id="2147483745" r:id="rId9"/>
    <p:sldMasterId id="2147483763" r:id="rId10"/>
    <p:sldMasterId id="2147483769" r:id="rId11"/>
    <p:sldMasterId id="2147483775" r:id="rId12"/>
    <p:sldMasterId id="2147483781" r:id="rId13"/>
    <p:sldMasterId id="2147483787" r:id="rId14"/>
    <p:sldMasterId id="2147483793" r:id="rId15"/>
    <p:sldMasterId id="2147483799" r:id="rId16"/>
  </p:sldMasterIdLst>
  <p:notesMasterIdLst>
    <p:notesMasterId r:id="rId53"/>
  </p:notesMasterIdLst>
  <p:sldIdLst>
    <p:sldId id="266" r:id="rId17"/>
    <p:sldId id="258" r:id="rId18"/>
    <p:sldId id="259" r:id="rId19"/>
    <p:sldId id="257" r:id="rId20"/>
    <p:sldId id="260" r:id="rId21"/>
    <p:sldId id="297" r:id="rId22"/>
    <p:sldId id="262" r:id="rId23"/>
    <p:sldId id="272" r:id="rId24"/>
    <p:sldId id="292" r:id="rId25"/>
    <p:sldId id="261" r:id="rId26"/>
    <p:sldId id="267" r:id="rId27"/>
    <p:sldId id="294" r:id="rId28"/>
    <p:sldId id="269" r:id="rId29"/>
    <p:sldId id="271" r:id="rId30"/>
    <p:sldId id="293" r:id="rId31"/>
    <p:sldId id="295" r:id="rId32"/>
    <p:sldId id="274" r:id="rId33"/>
    <p:sldId id="277" r:id="rId34"/>
    <p:sldId id="278" r:id="rId35"/>
    <p:sldId id="280" r:id="rId36"/>
    <p:sldId id="279" r:id="rId37"/>
    <p:sldId id="296" r:id="rId38"/>
    <p:sldId id="289" r:id="rId39"/>
    <p:sldId id="290" r:id="rId40"/>
    <p:sldId id="298" r:id="rId41"/>
    <p:sldId id="300" r:id="rId42"/>
    <p:sldId id="281" r:id="rId43"/>
    <p:sldId id="303" r:id="rId44"/>
    <p:sldId id="282" r:id="rId45"/>
    <p:sldId id="301" r:id="rId46"/>
    <p:sldId id="299" r:id="rId47"/>
    <p:sldId id="283" r:id="rId48"/>
    <p:sldId id="284" r:id="rId49"/>
    <p:sldId id="302" r:id="rId50"/>
    <p:sldId id="287" r:id="rId51"/>
    <p:sldId id="288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5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69" autoAdjust="0"/>
    <p:restoredTop sz="94660"/>
  </p:normalViewPr>
  <p:slideViewPr>
    <p:cSldViewPr>
      <p:cViewPr varScale="1">
        <p:scale>
          <a:sx n="106" d="100"/>
          <a:sy n="106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0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066C5-6015-4F8F-9DC2-7739FCFAD77A}" type="datetimeFigureOut">
              <a:rPr lang="ru-RU" smtClean="0"/>
              <a:t>20.01.2022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0634D-F01A-4DCC-95FD-301C18D38C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75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D0634D-F01A-4DCC-95FD-301C18D38C7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2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579585"/>
      </p:ext>
    </p:extLst>
  </p:cSld>
  <p:clrMapOvr>
    <a:masterClrMapping/>
  </p:clrMapOvr>
  <p:transition advTm="7168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10205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10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, текст и диаграмм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134AE5BC-CBEE-4EF7-9081-87EBAD5A082A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800">
                <a:latin typeface="Tuhoma"/>
              </a:defRPr>
            </a:lvl1pPr>
          </a:lstStyle>
          <a:p>
            <a:pPr>
              <a:defRPr/>
            </a:pPr>
            <a:fld id="{FA36ED7E-1046-4197-B0F5-3160673B4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7168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5DD6E-97A1-4DEB-888C-3A25807C6221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4354-1444-4E65-BD32-DB0E4BB7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1104828"/>
      </p:ext>
    </p:extLst>
  </p:cSld>
  <p:clrMapOvr>
    <a:masterClrMapping/>
  </p:clrMapOvr>
  <p:transition advTm="7168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20B2F-6C50-48AC-A2E7-F3F6A5AEA81B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D9504-B11C-42D7-B84E-5EBD3AEFB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951682"/>
      </p:ext>
    </p:extLst>
  </p:cSld>
  <p:clrMapOvr>
    <a:masterClrMapping/>
  </p:clrMapOvr>
  <p:transition advTm="7168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384E5-4AE2-486F-B791-E73D04169523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F0B8-B734-401F-B6BA-5B5648F7D1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4920873"/>
      </p:ext>
    </p:extLst>
  </p:cSld>
  <p:clrMapOvr>
    <a:masterClrMapping/>
  </p:clrMapOvr>
  <p:transition advTm="7168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5163" y="4067175"/>
            <a:ext cx="3829050" cy="1393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4067175"/>
            <a:ext cx="3830637" cy="1393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64632-AB71-48D1-B116-6EDB690AAF47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147D-C893-480D-B36D-D05EBE57A4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332308"/>
      </p:ext>
    </p:extLst>
  </p:cSld>
  <p:clrMapOvr>
    <a:masterClrMapping/>
  </p:clrMapOvr>
  <p:transition advTm="7168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F16F6-1F99-4950-AEDE-FDD86EDECDFB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E45F-CEF9-4B90-8E5F-FEED00FCA2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876278"/>
      </p:ext>
    </p:extLst>
  </p:cSld>
  <p:clrMapOvr>
    <a:masterClrMapping/>
  </p:clrMapOvr>
  <p:transition advTm="7168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A5028-16FA-434D-8553-05E6D9A8CDF7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DA5EB-AB9B-4ACA-92B3-C0AA336A0F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8211690"/>
      </p:ext>
    </p:extLst>
  </p:cSld>
  <p:clrMapOvr>
    <a:masterClrMapping/>
  </p:clrMapOvr>
  <p:transition advTm="7168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E76C2-971D-4F6E-92BD-D5E3C0C7982A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DC8EB-DCCF-41D5-8528-BE56CF409E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5664225"/>
      </p:ext>
    </p:extLst>
  </p:cSld>
  <p:clrMapOvr>
    <a:masterClrMapping/>
  </p:clrMapOvr>
  <p:transition advTm="7168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C68-160F-4FE2-BEA4-6787274227BB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40AD8-8A2B-4F1E-B5FA-BC4277199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032450"/>
      </p:ext>
    </p:extLst>
  </p:cSld>
  <p:clrMapOvr>
    <a:masterClrMapping/>
  </p:clrMapOvr>
  <p:transition advTm="7168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AD49-4141-41E2-BED2-95FCB61DB495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316E-B881-4FB8-8586-55FAE3F181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506417"/>
      </p:ext>
    </p:extLst>
  </p:cSld>
  <p:clrMapOvr>
    <a:masterClrMapping/>
  </p:clrMapOvr>
  <p:transition advTm="7168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A2DE-D283-417A-844B-1BFD149E10D3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AD101-74A9-4B44-8A6E-A4E9622F15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406555"/>
      </p:ext>
    </p:extLst>
  </p:cSld>
  <p:clrMapOvr>
    <a:masterClrMapping/>
  </p:clrMapOvr>
  <p:transition advTm="7168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186362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186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32279-5154-452E-B1DD-B63645C1B06A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EF430-E2A1-49C7-A4B5-705C4EEA0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4574519"/>
      </p:ext>
    </p:extLst>
  </p:cSld>
  <p:clrMapOvr>
    <a:masterClrMapping/>
  </p:clrMapOvr>
  <p:transition advTm="7168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72D05CB6-5738-448E-A855-47493FED449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015-F725-427D-AAD4-782ADDA74F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09778759"/>
      </p:ext>
    </p:extLst>
  </p:cSld>
  <p:clrMapOvr>
    <a:masterClrMapping/>
  </p:clrMapOvr>
  <p:transition advTm="7168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5DD6E-97A1-4DEB-888C-3A25807C6221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4354-1444-4E65-BD32-DB0E4BB7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619063"/>
      </p:ext>
    </p:extLst>
  </p:cSld>
  <p:clrMapOvr>
    <a:masterClrMapping/>
  </p:clrMapOvr>
  <p:transition advTm="7168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20B2F-6C50-48AC-A2E7-F3F6A5AEA81B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D9504-B11C-42D7-B84E-5EBD3AEFBC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9703540"/>
      </p:ext>
    </p:extLst>
  </p:cSld>
  <p:clrMapOvr>
    <a:masterClrMapping/>
  </p:clrMapOvr>
  <p:transition advTm="7168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384E5-4AE2-486F-B791-E73D04169523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CF0B8-B734-401F-B6BA-5B5648F7D1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936743"/>
      </p:ext>
    </p:extLst>
  </p:cSld>
  <p:clrMapOvr>
    <a:masterClrMapping/>
  </p:clrMapOvr>
  <p:transition advTm="7168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5163" y="4067175"/>
            <a:ext cx="3829050" cy="1393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4067175"/>
            <a:ext cx="3830637" cy="13938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64632-AB71-48D1-B116-6EDB690AAF47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147D-C893-480D-B36D-D05EBE57A4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686806"/>
      </p:ext>
    </p:extLst>
  </p:cSld>
  <p:clrMapOvr>
    <a:masterClrMapping/>
  </p:clrMapOvr>
  <p:transition advTm="7168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F16F6-1F99-4950-AEDE-FDD86EDECDFB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1E45F-CEF9-4B90-8E5F-FEED00FCA2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7257780"/>
      </p:ext>
    </p:extLst>
  </p:cSld>
  <p:clrMapOvr>
    <a:masterClrMapping/>
  </p:clrMapOvr>
  <p:transition advTm="7168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A5028-16FA-434D-8553-05E6D9A8CDF7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DA5EB-AB9B-4ACA-92B3-C0AA336A0F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715266"/>
      </p:ext>
    </p:extLst>
  </p:cSld>
  <p:clrMapOvr>
    <a:masterClrMapping/>
  </p:clrMapOvr>
  <p:transition advTm="7168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E76C2-971D-4F6E-92BD-D5E3C0C7982A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DC8EB-DCCF-41D5-8528-BE56CF409E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0614264"/>
      </p:ext>
    </p:extLst>
  </p:cSld>
  <p:clrMapOvr>
    <a:masterClrMapping/>
  </p:clrMapOvr>
  <p:transition advTm="7168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48C68-160F-4FE2-BEA4-6787274227BB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40AD8-8A2B-4F1E-B5FA-BC4277199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004078"/>
      </p:ext>
    </p:extLst>
  </p:cSld>
  <p:clrMapOvr>
    <a:masterClrMapping/>
  </p:clrMapOvr>
  <p:transition advTm="7168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AD49-4141-41E2-BED2-95FCB61DB495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316E-B881-4FB8-8586-55FAE3F181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928343"/>
      </p:ext>
    </p:extLst>
  </p:cSld>
  <p:clrMapOvr>
    <a:masterClrMapping/>
  </p:clrMapOvr>
  <p:transition advTm="7168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A2DE-D283-417A-844B-1BFD149E10D3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AD101-74A9-4B44-8A6E-A4E9622F15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836994"/>
      </p:ext>
    </p:extLst>
  </p:cSld>
  <p:clrMapOvr>
    <a:masterClrMapping/>
  </p:clrMapOvr>
  <p:transition advTm="7168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186362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186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32279-5154-452E-B1DD-B63645C1B06A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EF430-E2A1-49C7-A4B5-705C4EEA0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9178236"/>
      </p:ext>
    </p:extLst>
  </p:cSld>
  <p:clrMapOvr>
    <a:masterClrMapping/>
  </p:clrMapOvr>
  <p:transition advTm="7168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72D05CB6-5738-448E-A855-47493FED449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A8015-F725-427D-AAD4-782ADDA74F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882268"/>
      </p:ext>
    </p:extLst>
  </p:cSld>
  <p:clrMapOvr>
    <a:masterClrMapping/>
  </p:clrMapOvr>
  <p:transition advTm="7168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F861F1B2-EB5B-4192-A248-0E357DE4E01C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4D70-E40C-451C-8304-BBFCCB0743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380868"/>
      </p:ext>
    </p:extLst>
  </p:cSld>
  <p:clrMapOvr>
    <a:masterClrMapping/>
  </p:clrMapOvr>
  <p:transition advTm="7168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9012458"/>
      </p:ext>
    </p:extLst>
  </p:cSld>
  <p:clrMapOvr>
    <a:masterClrMapping/>
  </p:clrMapOvr>
  <p:transition advTm="7168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4775000"/>
      </p:ext>
    </p:extLst>
  </p:cSld>
  <p:clrMapOvr>
    <a:masterClrMapping/>
  </p:clrMapOvr>
  <p:transition advTm="7168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8211787"/>
      </p:ext>
    </p:extLst>
  </p:cSld>
  <p:clrMapOvr>
    <a:masterClrMapping/>
  </p:clrMapOvr>
  <p:transition advTm="7168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88395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475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4673678"/>
      </p:ext>
    </p:extLst>
  </p:cSld>
  <p:clrMapOvr>
    <a:masterClrMapping/>
  </p:clrMapOvr>
  <p:transition advTm="7168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216018"/>
      </p:ext>
    </p:extLst>
  </p:cSld>
  <p:clrMapOvr>
    <a:masterClrMapping/>
  </p:clrMapOvr>
  <p:transition advTm="7168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6839664"/>
      </p:ext>
    </p:extLst>
  </p:cSld>
  <p:clrMapOvr>
    <a:masterClrMapping/>
  </p:clrMapOvr>
  <p:transition advTm="7168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160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74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7815183"/>
      </p:ext>
    </p:extLst>
  </p:cSld>
  <p:clrMapOvr>
    <a:masterClrMapping/>
  </p:clrMapOvr>
  <p:transition advTm="7168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076738"/>
      </p:ext>
    </p:extLst>
  </p:cSld>
  <p:clrMapOvr>
    <a:masterClrMapping/>
  </p:clrMapOvr>
  <p:transition advTm="7168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7179481"/>
      </p:ext>
    </p:extLst>
  </p:cSld>
  <p:clrMapOvr>
    <a:masterClrMapping/>
  </p:clrMapOvr>
  <p:transition advTm="7168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0844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9631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0393008"/>
      </p:ext>
    </p:extLst>
  </p:cSld>
  <p:clrMapOvr>
    <a:masterClrMapping/>
  </p:clrMapOvr>
  <p:transition advTm="7168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4681223"/>
      </p:ext>
    </p:extLst>
  </p:cSld>
  <p:clrMapOvr>
    <a:masterClrMapping/>
  </p:clrMapOvr>
  <p:transition advTm="7168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940895"/>
      </p:ext>
    </p:extLst>
  </p:cSld>
  <p:clrMapOvr>
    <a:masterClrMapping/>
  </p:clrMapOvr>
  <p:transition advTm="7168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6969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970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1851877"/>
      </p:ext>
    </p:extLst>
  </p:cSld>
  <p:clrMapOvr>
    <a:masterClrMapping/>
  </p:clrMapOvr>
  <p:transition advTm="7168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7826767"/>
      </p:ext>
    </p:extLst>
  </p:cSld>
  <p:clrMapOvr>
    <a:masterClrMapping/>
  </p:clrMapOvr>
  <p:transition advTm="7168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5768367"/>
      </p:ext>
    </p:extLst>
  </p:cSld>
  <p:clrMapOvr>
    <a:masterClrMapping/>
  </p:clrMapOvr>
  <p:transition advTm="7168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276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2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0300902"/>
      </p:ext>
    </p:extLst>
  </p:cSld>
  <p:clrMapOvr>
    <a:masterClrMapping/>
  </p:clrMapOvr>
  <p:transition advTm="7168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6533595"/>
      </p:ext>
    </p:extLst>
  </p:cSld>
  <p:clrMapOvr>
    <a:masterClrMapping/>
  </p:clrMapOvr>
  <p:transition advTm="7168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1943916"/>
      </p:ext>
    </p:extLst>
  </p:cSld>
  <p:clrMapOvr>
    <a:masterClrMapping/>
  </p:clrMapOvr>
  <p:transition advTm="7168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7527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42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48582"/>
      </p:ext>
    </p:extLst>
  </p:cSld>
  <p:clrMapOvr>
    <a:masterClrMapping/>
  </p:clrMapOvr>
  <p:transition advTm="7168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8293982"/>
      </p:ext>
    </p:extLst>
  </p:cSld>
  <p:clrMapOvr>
    <a:masterClrMapping/>
  </p:clrMapOvr>
  <p:transition advTm="7168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6766731"/>
      </p:ext>
    </p:extLst>
  </p:cSld>
  <p:clrMapOvr>
    <a:masterClrMapping/>
  </p:clrMapOvr>
  <p:transition advTm="7168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72328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9270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725653"/>
      </p:ext>
    </p:extLst>
  </p:cSld>
  <p:clrMapOvr>
    <a:masterClrMapping/>
  </p:clrMapOvr>
  <p:transition advTm="7168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8952061"/>
      </p:ext>
    </p:extLst>
  </p:cSld>
  <p:clrMapOvr>
    <a:masterClrMapping/>
  </p:clrMapOvr>
  <p:transition advTm="7168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2117710"/>
      </p:ext>
    </p:extLst>
  </p:cSld>
  <p:clrMapOvr>
    <a:masterClrMapping/>
  </p:clrMapOvr>
  <p:transition advTm="7168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36205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963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8375266"/>
      </p:ext>
    </p:extLst>
  </p:cSld>
  <p:clrMapOvr>
    <a:masterClrMapping/>
  </p:clrMapOvr>
  <p:transition advTm="7168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543390"/>
      </p:ext>
    </p:extLst>
  </p:cSld>
  <p:clrMapOvr>
    <a:masterClrMapping/>
  </p:clrMapOvr>
  <p:transition advTm="7168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138168"/>
      </p:ext>
    </p:extLst>
  </p:cSld>
  <p:clrMapOvr>
    <a:masterClrMapping/>
  </p:clrMapOvr>
  <p:transition advTm="7168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97777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5561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6274178"/>
      </p:ext>
    </p:extLst>
  </p:cSld>
  <p:clrMapOvr>
    <a:masterClrMapping/>
  </p:clrMapOvr>
  <p:transition advTm="7168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3731555"/>
      </p:ext>
    </p:extLst>
  </p:cSld>
  <p:clrMapOvr>
    <a:masterClrMapping/>
  </p:clrMapOvr>
  <p:transition advTm="7168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1260802"/>
      </p:ext>
    </p:extLst>
  </p:cSld>
  <p:clrMapOvr>
    <a:masterClrMapping/>
  </p:clrMapOvr>
  <p:transition advTm="7168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17804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977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2921315"/>
      </p:ext>
    </p:extLst>
  </p:cSld>
  <p:clrMapOvr>
    <a:masterClrMapping/>
  </p:clrMapOvr>
  <p:transition advTm="7168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5781964"/>
      </p:ext>
    </p:extLst>
  </p:cSld>
  <p:clrMapOvr>
    <a:masterClrMapping/>
  </p:clrMapOvr>
  <p:transition advTm="7168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2739488"/>
      </p:ext>
    </p:extLst>
  </p:cSld>
  <p:clrMapOvr>
    <a:masterClrMapping/>
  </p:clrMapOvr>
  <p:transition advTm="7168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19235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775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114806"/>
      </p:ext>
    </p:extLst>
  </p:cSld>
  <p:clrMapOvr>
    <a:masterClrMapping/>
  </p:clrMapOvr>
  <p:transition advTm="7168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9302833"/>
      </p:ext>
    </p:extLst>
  </p:cSld>
  <p:clrMapOvr>
    <a:masterClrMapping/>
  </p:clrMapOvr>
  <p:transition advTm="7168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4451364"/>
            <a:ext cx="7775575" cy="981075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DF3FF-7CD4-4DF5-970C-D9D6E4027110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F894-A6FD-4164-8E83-9F273D1D5E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0703586"/>
      </p:ext>
    </p:extLst>
  </p:cSld>
  <p:clrMapOvr>
    <a:masterClrMapping/>
  </p:clrMapOvr>
  <p:transition advTm="7168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 с ко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027" y="281896"/>
            <a:ext cx="7053037" cy="76944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38314" y="1622425"/>
            <a:ext cx="7016750" cy="4166430"/>
          </a:xfrm>
        </p:spPr>
        <p:txBody>
          <a:bodyPr/>
          <a:lstStyle/>
          <a:p>
            <a:pPr lvl="0"/>
            <a:endParaRPr lang="ru-RU" dirty="0"/>
          </a:p>
        </p:txBody>
      </p:sp>
      <p:sp>
        <p:nvSpPr>
          <p:cNvPr id="8" name="Содержимое 2"/>
          <p:cNvSpPr>
            <a:spLocks noGrp="1"/>
          </p:cNvSpPr>
          <p:nvPr>
            <p:ph sz="half" idx="14"/>
          </p:nvPr>
        </p:nvSpPr>
        <p:spPr>
          <a:xfrm>
            <a:off x="1738311" y="5838093"/>
            <a:ext cx="7016752" cy="205184"/>
          </a:xfrm>
        </p:spPr>
        <p:txBody>
          <a:bodyPr>
            <a:spAutoFit/>
          </a:bodyPr>
          <a:lstStyle>
            <a:lvl1pPr>
              <a:lnSpc>
                <a:spcPts val="1600"/>
              </a:lnSpc>
              <a:defRPr sz="140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1DE8B-4909-444D-A3D1-3E1BEF3EF806}" type="datetime1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ООО «Славнефть-Мегионнефтегазгеология»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78A1F-C667-4D9A-894D-81F738533A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6410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95591-803B-4A5C-94DF-FCF1E9AA07F2}" type="datetimeFigureOut">
              <a:rPr lang="ru-RU"/>
              <a:pPr>
                <a:defRPr/>
              </a:pPr>
              <a:t>20.01.2022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BB67-7C58-4950-AAC0-086C07AC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8553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775575" cy="981075"/>
          </a:xfrm>
          <a:prstGeom prst="rect">
            <a:avLst/>
          </a:prstGeom>
        </p:spPr>
        <p:txBody>
          <a:bodyPr lIns="0" rIns="0" anchor="ctr"/>
          <a:lstStyle>
            <a:lvl1pPr marL="0" algn="l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368425" y="1341438"/>
            <a:ext cx="7380288" cy="4862551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>
              <a:defRPr>
                <a:latin typeface="Tuhoma"/>
              </a:defRPr>
            </a:lvl2pPr>
            <a:lvl3pPr>
              <a:defRPr>
                <a:latin typeface="Tuhoma"/>
              </a:defRPr>
            </a:lvl3pPr>
            <a:lvl4pPr>
              <a:defRPr>
                <a:latin typeface="Tuhoma"/>
              </a:defRPr>
            </a:lvl4pPr>
            <a:lvl5pPr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03DF087D-AAC0-466B-9547-4A6B4D3EC4DD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34106-A297-4E12-90A6-C54669E877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0222570"/>
      </p:ext>
    </p:extLst>
  </p:cSld>
  <p:clrMapOvr>
    <a:masterClrMapping/>
  </p:clrMapOvr>
  <p:transition advTm="7168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, текст и диаграмм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1341439"/>
            <a:ext cx="3810000" cy="47879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Tuhoma"/>
              </a:defRPr>
            </a:lvl1pPr>
            <a:lvl2pPr algn="l">
              <a:defRPr>
                <a:latin typeface="Tuhoma"/>
              </a:defRPr>
            </a:lvl2pPr>
            <a:lvl3pPr algn="l">
              <a:defRPr>
                <a:latin typeface="Tuhoma"/>
              </a:defRPr>
            </a:lvl3pPr>
            <a:lvl4pPr algn="l">
              <a:defRPr>
                <a:latin typeface="Tuhoma"/>
              </a:defRPr>
            </a:lvl4pPr>
            <a:lvl5pPr algn="l">
              <a:defRPr>
                <a:latin typeface="Tuhoma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6613" y="1341439"/>
            <a:ext cx="4102100" cy="4787899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>
                <a:latin typeface="Tuhoma"/>
              </a:defRPr>
            </a:lvl1pPr>
          </a:lstStyle>
          <a:p>
            <a:pPr lvl="0"/>
            <a:endParaRPr lang="ru-RU" noProof="0" dirty="0" smtClean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68425" y="0"/>
            <a:ext cx="7316788" cy="981075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fld id="{D6C3A877-2880-4D01-A465-DF0B8A900382}" type="datetime1">
              <a:rPr lang="ru-RU"/>
              <a:pPr>
                <a:defRPr/>
              </a:pPr>
              <a:t>20.01.2022</a:t>
            </a:fld>
            <a:endParaRPr lang="ru-RU" dirty="0"/>
          </a:p>
        </p:txBody>
      </p:sp>
      <p:sp>
        <p:nvSpPr>
          <p:cNvPr id="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>
              <a:defRPr/>
            </a:pPr>
            <a:r>
              <a:rPr lang="ru-RU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835B7-D80D-45D9-A211-648693F12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8297053"/>
      </p:ext>
    </p:extLst>
  </p:cSld>
  <p:clrMapOvr>
    <a:masterClrMapping/>
  </p:clrMapOvr>
  <p:transition advTm="7168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095591-803B-4A5C-94DF-FCF1E9AA07F2}" type="datetimeFigureOut">
              <a:rPr lang="ru-RU" smtClean="0"/>
              <a:pPr/>
              <a:t>20.01.2022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E000AC-D356-4693-A09B-93FCE75022A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426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131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38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218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662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79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26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7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+mj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C9AFF2B9-1AE8-4022-883B-6F3F22479962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+mj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27924363-7D91-4F3F-B2BD-676AE88FDFA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4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5pPr>
      <a:lvl6pPr marL="4572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6pPr>
      <a:lvl7pPr marL="9144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7pPr>
      <a:lvl8pPr marL="1371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8pPr>
      <a:lvl9pPr marL="18288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1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7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+mj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C9AFF2B9-1AE8-4022-883B-6F3F22479962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+mj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27924363-7D91-4F3F-B2BD-676AE88FDFA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742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5pPr>
      <a:lvl6pPr marL="4572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6pPr>
      <a:lvl7pPr marL="9144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7pPr>
      <a:lvl8pPr marL="13716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8pPr>
      <a:lvl9pPr marL="18288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50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33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95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593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812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9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36699"/>
                </a:solidFill>
                <a:latin typeface="Verdana" panose="020B060403050404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2000" b="0" smtClean="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7" name="Текст 8"/>
          <p:cNvSpPr>
            <a:spLocks noGrp="1"/>
          </p:cNvSpPr>
          <p:nvPr>
            <p:ph type="body" idx="1"/>
          </p:nvPr>
        </p:nvSpPr>
        <p:spPr bwMode="auto">
          <a:xfrm>
            <a:off x="665163" y="4067175"/>
            <a:ext cx="781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Название презентации  </a:t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" name="Дата 2"/>
          <p:cNvSpPr>
            <a:spLocks noGrp="1"/>
          </p:cNvSpPr>
          <p:nvPr>
            <p:ph type="dt" sz="half" idx="2"/>
          </p:nvPr>
        </p:nvSpPr>
        <p:spPr>
          <a:xfrm>
            <a:off x="684213" y="6492875"/>
            <a:ext cx="1441450" cy="365125"/>
          </a:xfrm>
          <a:prstGeom prst="rect">
            <a:avLst/>
          </a:prstGeom>
        </p:spPr>
        <p:txBody>
          <a:bodyPr anchor="ctr"/>
          <a:lstStyle>
            <a:lvl1pPr algn="ctr" eaLnBrk="1" hangingPunct="1">
              <a:defRPr sz="140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07BB984A-A8DA-43D5-B002-48B93D3D7BC1}" type="datetime1">
              <a:rPr lang="ru-RU" b="1"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20.01.2022</a:t>
            </a:fld>
            <a:endParaRPr lang="ru-RU" b="1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2344738" y="6492875"/>
            <a:ext cx="6061075" cy="365125"/>
          </a:xfrm>
          <a:prstGeom prst="rect">
            <a:avLst/>
          </a:prstGeom>
        </p:spPr>
        <p:txBody>
          <a:bodyPr anchor="ctr"/>
          <a:lstStyle>
            <a:lvl1pPr algn="r" eaLnBrk="1" hangingPunct="1">
              <a:defRPr sz="1200" b="0">
                <a:solidFill>
                  <a:srgbClr val="FFFFFF"/>
                </a:solidFill>
                <a:latin typeface="Tuhoma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  <a:endParaRPr lang="ru-RU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842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800">
                <a:latin typeface="Tuhoma" charset="-52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defRPr/>
            </a:pPr>
            <a:fld id="{D27DE861-9214-4EFB-9E2C-80EE6F7AF3D3}" type="slidenum">
              <a:rPr lang="ru-RU" altLang="ru-RU" b="1">
                <a:solidFill>
                  <a:srgbClr val="33669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 b="1">
              <a:solidFill>
                <a:srgbClr val="336699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274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</p:sldLayoutIdLst>
  <p:transition advTm="7168">
    <p:fade/>
  </p:transition>
  <p:hf hdr="0"/>
  <p:txStyles>
    <p:titleStyle>
      <a:lvl1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/>
          <a:ea typeface="+mj-ea"/>
          <a:cs typeface="+mj-cs"/>
        </a:defRPr>
      </a:lvl1pPr>
      <a:lvl2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2pPr>
      <a:lvl3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3pPr>
      <a:lvl4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4pPr>
      <a:lvl5pPr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336699"/>
          </a:solidFill>
          <a:latin typeface="Tuhoma" charset="-52"/>
          <a:ea typeface="Arial Unicode MS" pitchFamily="34" charset="-128"/>
          <a:cs typeface="Arial Unicode MS" pitchFamily="34" charset="-128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ctr" defTabSz="449263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>
          <a:solidFill>
            <a:srgbClr val="336699"/>
          </a:solidFill>
          <a:latin typeface="Verdana" pitchFamily="34" charset="0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336699"/>
          </a:solidFill>
          <a:latin typeface="Verdana" pitchFamily="34" charset="0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336699"/>
          </a:solidFill>
          <a:latin typeface="Verdana" pitchFamily="34" charset="0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336699"/>
          </a:solidFill>
          <a:latin typeface="Verdana" pitchFamily="34" charset="0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6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Zalko\Desktop\&#1083;1.pdf" TargetMode="Externa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6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6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jpeg"/><Relationship Id="rId11" Type="http://schemas.openxmlformats.org/officeDocument/2006/relationships/image" Target="../media/image53.emf"/><Relationship Id="rId5" Type="http://schemas.openxmlformats.org/officeDocument/2006/relationships/image" Target="../media/image56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5.jpeg"/><Relationship Id="rId9" Type="http://schemas.openxmlformats.org/officeDocument/2006/relationships/image" Target="../media/image5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1.jpeg"/><Relationship Id="rId11" Type="http://schemas.openxmlformats.org/officeDocument/2006/relationships/image" Target="../media/image75.png"/><Relationship Id="rId5" Type="http://schemas.openxmlformats.org/officeDocument/2006/relationships/image" Target="../media/image70.jpeg"/><Relationship Id="rId10" Type="http://schemas.openxmlformats.org/officeDocument/2006/relationships/image" Target="../media/image6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cid:979421621200528@vla1-c7cd0219e008.qloud-c.yandex.ne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cid:979411621200528@vla1-c7cd0219e008.qloud-c.yandex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3.png"/><Relationship Id="rId5" Type="http://schemas.openxmlformats.org/officeDocument/2006/relationships/image" Target="../media/image6.jpeg"/><Relationship Id="rId4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24" y="-30316"/>
            <a:ext cx="9160024" cy="756377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9836" y="4221088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Президентская программа подготовки управленческих кадров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в Московской</a:t>
            </a:r>
            <a:r>
              <a:rPr kumimoji="0" lang="ru-RU" sz="240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j-ea"/>
                <a:cs typeface="Tahoma" pitchFamily="34" charset="0"/>
              </a:rPr>
              <a:t> международной высшей школе бизнеса «МИРБИС» (Институт)</a:t>
            </a:r>
            <a:endParaRPr kumimoji="0" lang="ru-RU" sz="240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418" y="1477939"/>
            <a:ext cx="1071660" cy="1066897"/>
          </a:xfrm>
          <a:prstGeom prst="rect">
            <a:avLst/>
          </a:prstGeom>
        </p:spPr>
      </p:pic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485900" y="6983449"/>
            <a:ext cx="6264696" cy="365125"/>
          </a:xfrm>
        </p:spPr>
        <p:txBody>
          <a:bodyPr/>
          <a:lstStyle/>
          <a:p>
            <a:pPr>
              <a:defRPr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Московская международная высшая школа бизнеса«МИРБИС» (Институт)</a:t>
            </a:r>
            <a:endParaRPr lang="ru-RU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364343" y="620688"/>
            <a:ext cx="8433693" cy="47879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i="1" dirty="0" smtClean="0"/>
              <a:t> 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1400" dirty="0">
                <a:solidFill>
                  <a:srgbClr val="C00000"/>
                </a:solidFill>
              </a:rPr>
              <a:t>Обучение специалистов в Московской международной высшей школе бизнеса «МИРБИС» (Институт</a:t>
            </a:r>
            <a:r>
              <a:rPr lang="ru-RU" sz="1400" dirty="0" smtClean="0">
                <a:solidFill>
                  <a:srgbClr val="C00000"/>
                </a:solidFill>
              </a:rPr>
              <a:t>)  в </a:t>
            </a:r>
            <a:r>
              <a:rPr lang="ru-RU" sz="1400" dirty="0">
                <a:solidFill>
                  <a:srgbClr val="C00000"/>
                </a:solidFill>
              </a:rPr>
              <a:t>рамках Государственного плана проводится </a:t>
            </a:r>
            <a:r>
              <a:rPr lang="ru-RU" sz="1400" dirty="0" smtClean="0">
                <a:solidFill>
                  <a:srgbClr val="C00000"/>
                </a:solidFill>
              </a:rPr>
              <a:t>по 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базовым  образовательным программам (</a:t>
            </a:r>
            <a:r>
              <a:rPr lang="ru-RU" sz="1400" dirty="0">
                <a:solidFill>
                  <a:srgbClr val="C00000"/>
                </a:solidFill>
              </a:rPr>
              <a:t>тип В - </a:t>
            </a:r>
            <a:r>
              <a:rPr lang="ru-RU" sz="1400" dirty="0" err="1">
                <a:solidFill>
                  <a:srgbClr val="C00000"/>
                </a:solidFill>
              </a:rPr>
              <a:t>basic</a:t>
            </a:r>
            <a:r>
              <a:rPr lang="ru-RU" sz="1400" dirty="0">
                <a:solidFill>
                  <a:srgbClr val="C00000"/>
                </a:solidFill>
              </a:rPr>
              <a:t>) </a:t>
            </a:r>
            <a:endParaRPr lang="ru-RU" sz="14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   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Обучение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редусматривают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профессиональную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переподготовку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специалистов по одному из направлений в укрупненной группе специальностей и направлений «Экономика и управление»: менеджмент, маркетинг, финансы с ориентацией на развитие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компетенций в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процессе участия в аудиторных и внеаудиторных занятиях под руководством преподавателя и самостоятельного освоения учебного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материала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 smtClean="0">
                <a:solidFill>
                  <a:srgbClr val="00B050"/>
                </a:solidFill>
              </a:rPr>
              <a:t>      </a:t>
            </a:r>
            <a:r>
              <a:rPr lang="ru-RU" sz="1400" dirty="0">
                <a:solidFill>
                  <a:srgbClr val="00B050"/>
                </a:solidFill>
              </a:rPr>
              <a:t>Результаты подготовки специалистов должны соответствовать национальным целям и стратегическим задачам страны, регионального развития, рекомендующих организаций и других участников реализации Государственного плана</a:t>
            </a:r>
            <a:endParaRPr lang="ru-RU" sz="1400" dirty="0" smtClean="0">
              <a:solidFill>
                <a:srgbClr val="00B050"/>
              </a:solidFill>
            </a:endParaRPr>
          </a:p>
          <a:p>
            <a:endParaRPr lang="ru-RU" sz="1400" dirty="0">
              <a:solidFill>
                <a:srgbClr val="00B05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3" y="0"/>
            <a:ext cx="7056784" cy="981075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Президентская программа подготовки управленческих кадров</a:t>
            </a:r>
            <a:endParaRPr lang="ru-RU" sz="1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5688632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7076" y="80963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 bwMode="auto">
          <a:xfrm>
            <a:off x="1979712" y="3645024"/>
            <a:ext cx="4902200" cy="25139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251520" y="699164"/>
            <a:ext cx="8604956" cy="550861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C00000"/>
                </a:solidFill>
              </a:rPr>
              <a:t>        </a:t>
            </a:r>
            <a:endParaRPr lang="ru-RU" sz="1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68425" y="1"/>
            <a:ext cx="6846888" cy="80070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Президентская программа подготовки управленческих кадров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597666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5813" y="156183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17" y="1461529"/>
            <a:ext cx="2131617" cy="1383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739" y="1452233"/>
            <a:ext cx="2106259" cy="1401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911" y="1470824"/>
            <a:ext cx="2078325" cy="13832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8661" y="1461529"/>
            <a:ext cx="2087815" cy="13832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2608" y="2957583"/>
            <a:ext cx="87817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Институте МИРБИС слушатели проходят обучение по программам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профессиональной переподготовки</a:t>
            </a:r>
            <a:r>
              <a:rPr lang="ru-RU" sz="1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endParaRPr lang="ru-RU" sz="1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«</a:t>
            </a:r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Менеджмент </a:t>
            </a:r>
            <a:r>
              <a:rPr lang="ru-RU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управление развитием организации»</a:t>
            </a: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«</a:t>
            </a:r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Маркетинг: стратегическая устойчивость предприятий на конкурентном рынке</a:t>
            </a:r>
            <a:r>
              <a:rPr lang="ru-RU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ru-RU" sz="14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«</a:t>
            </a:r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Корпоративные финансы</a:t>
            </a:r>
            <a:r>
              <a:rPr lang="ru-RU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sz="14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endPara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Tx/>
              <a:buChar char="-"/>
            </a:pPr>
            <a:endPara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4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Продолжительность обучения: 6-8 месяцев.   Периодичность: 3-4 раза в неделю в вечернее время.</a:t>
            </a:r>
          </a:p>
          <a:p>
            <a:pPr algn="ctr"/>
            <a:endParaRPr lang="ru-RU" sz="14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17" y="4927696"/>
            <a:ext cx="2085681" cy="13714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7368" y="4926857"/>
            <a:ext cx="2062939" cy="13794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3478" y="4926857"/>
            <a:ext cx="2114090" cy="13972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42700" y="4926857"/>
            <a:ext cx="2102052" cy="13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21110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3"/>
          <p:cNvSpPr>
            <a:spLocks noGrp="1"/>
          </p:cNvSpPr>
          <p:nvPr>
            <p:ph type="title"/>
          </p:nvPr>
        </p:nvSpPr>
        <p:spPr bwMode="auto">
          <a:xfrm>
            <a:off x="1089025" y="215900"/>
            <a:ext cx="7316788" cy="782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1800" b="0" smtClean="0">
                <a:solidFill>
                  <a:srgbClr val="C00000"/>
                </a:solidFill>
                <a:latin typeface="Tuhoma" charset="-52"/>
              </a:rPr>
              <a:t>Лицензия на право ведения образовательной деятельности и свидетельство о государственной аккредитации</a:t>
            </a:r>
          </a:p>
        </p:txBody>
      </p:sp>
      <p:pic>
        <p:nvPicPr>
          <p:cNvPr id="15364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Рисунок 1"/>
          <p:cNvSpPr>
            <a:spLocks noChangeAspect="1"/>
          </p:cNvSpPr>
          <p:nvPr/>
        </p:nvSpPr>
        <p:spPr bwMode="auto">
          <a:xfrm>
            <a:off x="934244" y="1579610"/>
            <a:ext cx="3503613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sp>
        <p:nvSpPr>
          <p:cNvPr id="15366" name="Рисунок 7"/>
          <p:cNvSpPr>
            <a:spLocks noChangeAspect="1"/>
          </p:cNvSpPr>
          <p:nvPr/>
        </p:nvSpPr>
        <p:spPr bwMode="auto">
          <a:xfrm>
            <a:off x="4884738" y="1350963"/>
            <a:ext cx="3394075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/>
          </a:p>
        </p:txBody>
      </p:sp>
      <p:pic>
        <p:nvPicPr>
          <p:cNvPr id="7" name="л1.pd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082675"/>
            <a:ext cx="34798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1101725"/>
            <a:ext cx="3405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95736" y="6407843"/>
            <a:ext cx="597666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9161440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664995" y="800708"/>
            <a:ext cx="7721600" cy="9354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Занятия проходят по адресу: </a:t>
            </a:r>
            <a:endParaRPr lang="ru-RU" sz="1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город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Москва, улица Марксистская, дом 34 корпус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7</a:t>
            </a:r>
          </a:p>
          <a:p>
            <a:pPr marL="0" indent="0" algn="ctr">
              <a:buNone/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(метро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Таганская, Марксистская, Пролетарская, Крестьянская застава).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Президентская программа подготовки управленческих кадров</a:t>
            </a:r>
          </a:p>
        </p:txBody>
      </p:sp>
      <p:pic>
        <p:nvPicPr>
          <p:cNvPr id="5" name="Рисунок 4" descr="Марксистска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4752528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7054" t="12826" r="2192" b="44910"/>
          <a:stretch/>
        </p:blipFill>
        <p:spPr bwMode="auto">
          <a:xfrm>
            <a:off x="1475656" y="1761322"/>
            <a:ext cx="5912485" cy="1548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813" y="156183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561662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10" name="Скругленная прямоугольная выноска 9"/>
          <p:cNvSpPr>
            <a:spLocks noChangeArrowheads="1"/>
          </p:cNvSpPr>
          <p:nvPr/>
        </p:nvSpPr>
        <p:spPr bwMode="auto">
          <a:xfrm>
            <a:off x="7092280" y="3523043"/>
            <a:ext cx="1447800" cy="647700"/>
          </a:xfrm>
          <a:prstGeom prst="wedgeRoundRectCallout">
            <a:avLst>
              <a:gd name="adj1" fmla="val -159313"/>
              <a:gd name="adj2" fmla="val 115603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Вход в Институт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МИРБИС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59285"/>
      </p:ext>
    </p:extLst>
  </p:cSld>
  <p:clrMapOvr>
    <a:masterClrMapping/>
  </p:clrMapOvr>
  <p:transition advTm="7168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6" descr="IMG_79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6" t="8934" r="20705" b="14957"/>
          <a:stretch>
            <a:fillRect/>
          </a:stretch>
        </p:blipFill>
        <p:spPr bwMode="auto">
          <a:xfrm>
            <a:off x="150813" y="3319463"/>
            <a:ext cx="24574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Текст 1"/>
          <p:cNvSpPr>
            <a:spLocks noGrp="1"/>
          </p:cNvSpPr>
          <p:nvPr>
            <p:ph type="body" sz="half" idx="1"/>
          </p:nvPr>
        </p:nvSpPr>
        <p:spPr>
          <a:xfrm>
            <a:off x="150813" y="5715253"/>
            <a:ext cx="5897562" cy="760412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ru-RU" altLang="ru-RU" sz="1400" i="1" dirty="0" smtClean="0">
                <a:latin typeface="Tuhoma" charset="-52"/>
              </a:rPr>
              <a:t>      </a:t>
            </a:r>
          </a:p>
          <a:p>
            <a:pPr>
              <a:buFont typeface="Times New Roman" pitchFamily="18" charset="0"/>
              <a:buNone/>
            </a:pPr>
            <a:r>
              <a:rPr lang="ru-RU" altLang="ru-RU" sz="1600" i="1" dirty="0" smtClean="0">
                <a:latin typeface="Tuhoma" charset="-52"/>
              </a:rPr>
              <a:t>                        </a:t>
            </a:r>
            <a:r>
              <a:rPr lang="ru-RU" altLang="ru-RU" sz="1600" b="0" dirty="0" smtClean="0">
                <a:solidFill>
                  <a:srgbClr val="002060"/>
                </a:solidFill>
                <a:latin typeface="Tuhoma" charset="-52"/>
              </a:rPr>
              <a:t>На занятиях в Институте МИРБИС</a:t>
            </a:r>
          </a:p>
        </p:txBody>
      </p:sp>
      <p:sp>
        <p:nvSpPr>
          <p:cNvPr id="19460" name="Заголовок 3"/>
          <p:cNvSpPr>
            <a:spLocks noGrp="1"/>
          </p:cNvSpPr>
          <p:nvPr>
            <p:ph type="title"/>
          </p:nvPr>
        </p:nvSpPr>
        <p:spPr bwMode="auto">
          <a:xfrm>
            <a:off x="1331913" y="0"/>
            <a:ext cx="6696075" cy="1341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000" smtClean="0">
                <a:solidFill>
                  <a:srgbClr val="C00000"/>
                </a:solidFill>
                <a:latin typeface="Tuhoma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r>
              <a:rPr lang="ru-RU" altLang="ru-RU" sz="2000" b="0" smtClean="0">
                <a:solidFill>
                  <a:srgbClr val="C00000"/>
                </a:solidFill>
                <a:latin typeface="Tuhoma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Институт МИРБИС – школа бизнеса</a:t>
            </a:r>
            <a:br>
              <a:rPr lang="ru-RU" altLang="ru-RU" sz="2000" b="0" smtClean="0">
                <a:solidFill>
                  <a:srgbClr val="C00000"/>
                </a:solidFill>
                <a:latin typeface="Tuhoma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altLang="ru-RU" sz="2000" b="0" smtClean="0">
              <a:solidFill>
                <a:srgbClr val="C00000"/>
              </a:solidFill>
              <a:latin typeface="Tuhoma" charset="-52"/>
            </a:endParaRPr>
          </a:p>
        </p:txBody>
      </p:sp>
      <p:sp>
        <p:nvSpPr>
          <p:cNvPr id="19461" name="Дата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smtClean="0">
                <a:solidFill>
                  <a:srgbClr val="FFFFFF"/>
                </a:solidFill>
                <a:latin typeface="Tuhoma" charset="-52"/>
              </a:rPr>
              <a:t> </a:t>
            </a:r>
          </a:p>
        </p:txBody>
      </p:sp>
      <p:pic>
        <p:nvPicPr>
          <p:cNvPr id="19463" name="Picture 2" descr="F:\аудиторный фонд МИРБИС\ND3_9411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813" y="1052513"/>
            <a:ext cx="2435225" cy="1619250"/>
          </a:xfrm>
        </p:spPr>
      </p:pic>
      <p:pic>
        <p:nvPicPr>
          <p:cNvPr id="19464" name="Picture 3" descr="F:\аудиторный фонд МИРБИС\ND3_93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1341438"/>
            <a:ext cx="245427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7" descr="\\218-01\общая\На занятиях фото\Изображение 0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3609975"/>
            <a:ext cx="245427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040313" y="896938"/>
            <a:ext cx="382428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Институт МИРБИС сегодня</a:t>
            </a:r>
          </a:p>
        </p:txBody>
      </p:sp>
      <p:pic>
        <p:nvPicPr>
          <p:cNvPr id="19467" name="Рисунок 17" descr="IMG_466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30869" r="18140" b="9653"/>
          <a:stretch>
            <a:fillRect/>
          </a:stretch>
        </p:blipFill>
        <p:spPr bwMode="auto">
          <a:xfrm>
            <a:off x="4319588" y="4029075"/>
            <a:ext cx="243522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9" descr="C:\Documents and Settings\Zalko\Рабочий стол\фото\жириновский\ЦПК и ПП 1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314825"/>
            <a:ext cx="25368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7" descr="C:\Documents and Settings\Zalko\Рабочий стол\Inside MIRBIS\ND3_93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706563"/>
            <a:ext cx="24225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2168525"/>
            <a:ext cx="24352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561662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821328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44625" y="173038"/>
            <a:ext cx="6259513" cy="5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altLang="ru-RU" sz="2000" b="0" smtClean="0">
                <a:solidFill>
                  <a:srgbClr val="C00000"/>
                </a:solidFill>
                <a:latin typeface="Tuhoma" charset="-52"/>
              </a:rPr>
              <a:t>Команда преподавателей  - новаторов</a:t>
            </a:r>
          </a:p>
        </p:txBody>
      </p:sp>
      <p:sp>
        <p:nvSpPr>
          <p:cNvPr id="27651" name="Rectangle 3"/>
          <p:cNvSpPr>
            <a:spLocks noGrp="1"/>
          </p:cNvSpPr>
          <p:nvPr>
            <p:ph type="body" sz="half" idx="4294967295"/>
          </p:nvPr>
        </p:nvSpPr>
        <p:spPr>
          <a:xfrm>
            <a:off x="470693" y="985488"/>
            <a:ext cx="8207375" cy="1563889"/>
          </a:xfrm>
        </p:spPr>
        <p:txBody>
          <a:bodyPr/>
          <a:lstStyle/>
          <a:p>
            <a:pPr>
              <a:buFont typeface="Times New Roman" pitchFamily="18" charset="0"/>
              <a:buNone/>
              <a:defRPr/>
            </a:pPr>
            <a:r>
              <a:rPr lang="ru-RU" sz="1600" b="0" dirty="0" smtClean="0">
                <a:latin typeface="+mn-lt"/>
              </a:rPr>
              <a:t>В Институте МИРБИС внедрен </a:t>
            </a:r>
            <a:r>
              <a:rPr lang="ru-RU" sz="1600" b="0" dirty="0" err="1" smtClean="0">
                <a:latin typeface="+mn-lt"/>
              </a:rPr>
              <a:t>компетентностный</a:t>
            </a:r>
            <a:r>
              <a:rPr lang="ru-RU" sz="1600" b="0" dirty="0" smtClean="0">
                <a:latin typeface="+mn-lt"/>
              </a:rPr>
              <a:t> подход в программах обучения.</a:t>
            </a:r>
            <a:endParaRPr lang="en-US" sz="1600" b="0" dirty="0" smtClean="0">
              <a:latin typeface="+mn-lt"/>
            </a:endParaRPr>
          </a:p>
          <a:p>
            <a:pPr>
              <a:buFont typeface="Times New Roman" pitchFamily="18" charset="0"/>
              <a:buNone/>
              <a:defRPr/>
            </a:pPr>
            <a:r>
              <a:rPr lang="ru-RU" sz="1600" b="0" dirty="0" smtClean="0">
                <a:latin typeface="+mn-lt"/>
              </a:rPr>
              <a:t>Победы в национальном конкурсе «Лидер в образовании».</a:t>
            </a:r>
          </a:p>
          <a:p>
            <a:pPr>
              <a:buFont typeface="Times New Roman" pitchFamily="18" charset="0"/>
              <a:buNone/>
              <a:defRPr/>
            </a:pPr>
            <a:r>
              <a:rPr lang="ru-RU" sz="1600" b="0" dirty="0" smtClean="0">
                <a:latin typeface="+mn-lt"/>
              </a:rPr>
              <a:t>Получение грантов Правительства г.Москвы за инновационные педагогические разработки.</a:t>
            </a:r>
          </a:p>
          <a:p>
            <a:pPr>
              <a:buFont typeface="Times New Roman" pitchFamily="18" charset="0"/>
              <a:buNone/>
              <a:defRPr/>
            </a:pPr>
            <a:r>
              <a:rPr lang="ru-RU" sz="1600" b="0" dirty="0" smtClean="0">
                <a:latin typeface="+mn-lt"/>
              </a:rPr>
              <a:t>Преподаватели специалисты-практики.</a:t>
            </a:r>
          </a:p>
        </p:txBody>
      </p:sp>
      <p:pic>
        <p:nvPicPr>
          <p:cNvPr id="30724" name="Picture 4" descr="Сазанович1_мал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4879975"/>
            <a:ext cx="1897062" cy="1263650"/>
          </a:xfrm>
        </p:spPr>
      </p:pic>
      <p:pic>
        <p:nvPicPr>
          <p:cNvPr id="30725" name="Picture 6" descr="Сергеев - утвержденная_мал 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8475" y="4859338"/>
            <a:ext cx="1023938" cy="1368425"/>
          </a:xfrm>
        </p:spPr>
      </p:pic>
      <p:pic>
        <p:nvPicPr>
          <p:cNvPr id="30726" name="Picture 8" descr="Лисицына1_ма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868863"/>
            <a:ext cx="18002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9" descr="_MG_49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19582" b="4634"/>
          <a:stretch>
            <a:fillRect/>
          </a:stretch>
        </p:blipFill>
        <p:spPr bwMode="auto">
          <a:xfrm>
            <a:off x="4616450" y="4884738"/>
            <a:ext cx="1368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832100"/>
            <a:ext cx="11334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2832100"/>
            <a:ext cx="1141413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2832100"/>
            <a:ext cx="1143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2832100"/>
            <a:ext cx="1141413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2846388"/>
            <a:ext cx="11303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988" y="2832100"/>
            <a:ext cx="114617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2832100"/>
            <a:ext cx="113188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56545" y="6453336"/>
            <a:ext cx="561662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081425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ижний колонтитул 3"/>
          <p:cNvSpPr txBox="1">
            <a:spLocks noGrp="1"/>
          </p:cNvSpPr>
          <p:nvPr/>
        </p:nvSpPr>
        <p:spPr bwMode="auto">
          <a:xfrm>
            <a:off x="2344738" y="6492875"/>
            <a:ext cx="6061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1173340" y="179763"/>
            <a:ext cx="7002463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0" dirty="0">
                <a:solidFill>
                  <a:srgbClr val="C00000"/>
                </a:solidFill>
                <a:latin typeface="+mj-lt"/>
              </a:rPr>
              <a:t>Обучение </a:t>
            </a:r>
            <a:endParaRPr lang="ru-RU" dirty="0">
              <a:solidFill>
                <a:srgbClr val="C00000"/>
              </a:solidFill>
              <a:latin typeface="+mj-lt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0" dirty="0" smtClean="0">
                <a:solidFill>
                  <a:srgbClr val="C00000"/>
                </a:solidFill>
                <a:latin typeface="+mj-lt"/>
              </a:rPr>
              <a:t>по  Президентской </a:t>
            </a:r>
            <a:r>
              <a:rPr lang="ru-RU" sz="1800" b="0" dirty="0">
                <a:solidFill>
                  <a:srgbClr val="C00000"/>
                </a:solidFill>
                <a:latin typeface="+mj-lt"/>
              </a:rPr>
              <a:t>программе подготовки управленческих кадров</a:t>
            </a:r>
          </a:p>
        </p:txBody>
      </p:sp>
      <p:pic>
        <p:nvPicPr>
          <p:cNvPr id="29700" name="Picture 4" descr="C:\ФОТО Командировки\Президент фото\Фото выпуск 467\CIMG0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611563"/>
            <a:ext cx="37084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:\ФОТО Командировки\Президент фото\ПП 08-09\490\Изображение 0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1101725"/>
            <a:ext cx="37433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C:\ФОТО Командировки\Президент фото\ПП 08-09\491\Изображение 0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1101725"/>
            <a:ext cx="37084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C:\ФОТО Командировки\Президент фото\Президент 06\IMG_55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3611563"/>
            <a:ext cx="3743325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0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 bwMode="auto">
          <a:xfrm>
            <a:off x="1368425" y="0"/>
            <a:ext cx="6911975" cy="98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1800" b="0" smtClean="0">
                <a:solidFill>
                  <a:srgbClr val="C00000"/>
                </a:solidFill>
                <a:latin typeface="Tuhoma" charset="-52"/>
              </a:rPr>
              <a:t>Защита  итоговых аттестационных работ 7,8 октября 2021 года слушателями 2020-2021 учебного года</a:t>
            </a:r>
          </a:p>
        </p:txBody>
      </p:sp>
      <p:pic>
        <p:nvPicPr>
          <p:cNvPr id="3379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1089025"/>
            <a:ext cx="198437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6310">
            <a:off x="236538" y="1214438"/>
            <a:ext cx="20320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38" y="1089025"/>
            <a:ext cx="1984375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b="3259"/>
          <a:stretch>
            <a:fillRect/>
          </a:stretch>
        </p:blipFill>
        <p:spPr bwMode="auto">
          <a:xfrm>
            <a:off x="2571750" y="3214688"/>
            <a:ext cx="4119563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505">
            <a:off x="6840538" y="1196975"/>
            <a:ext cx="2041525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801" name="Объект 1"/>
          <p:cNvGraphicFramePr>
            <a:graphicFrameLocks noChangeAspect="1"/>
          </p:cNvGraphicFramePr>
          <p:nvPr/>
        </p:nvGraphicFramePr>
        <p:xfrm>
          <a:off x="303213" y="3141663"/>
          <a:ext cx="2163762" cy="306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Acrobat Document" r:id="rId8" imgW="5667119" imgH="8019810" progId="AcroExch.Document.DC">
                  <p:embed/>
                </p:oleObj>
              </mc:Choice>
              <mc:Fallback>
                <p:oleObj name="Acrobat Document" r:id="rId8" imgW="5667119" imgH="801981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3141663"/>
                        <a:ext cx="2163762" cy="306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02" name="Объект 2"/>
          <p:cNvGraphicFramePr>
            <a:graphicFrameLocks noChangeAspect="1"/>
          </p:cNvGraphicFramePr>
          <p:nvPr/>
        </p:nvGraphicFramePr>
        <p:xfrm>
          <a:off x="6819900" y="3141663"/>
          <a:ext cx="2151063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Acrobat Document" r:id="rId10" imgW="5667119" imgH="8019810" progId="AcroExch.Document.DC">
                  <p:embed/>
                </p:oleObj>
              </mc:Choice>
              <mc:Fallback>
                <p:oleObj name="Acrobat Document" r:id="rId10" imgW="5667119" imgH="8019810" progId="AcroExch.Document.DC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9900" y="3141663"/>
                        <a:ext cx="2151063" cy="304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03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78807" y="6428222"/>
            <a:ext cx="561662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542581"/>
      </p:ext>
    </p:extLst>
  </p:cSld>
  <p:clrMapOvr>
    <a:masterClrMapping/>
  </p:clrMapOvr>
  <p:transition advTm="7168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34819" name="Picture 2" descr="C:\Documents and Settings\Zalko\Рабочий стол\образцы документов\oblozhka_1 DPP Mir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47838"/>
            <a:ext cx="3538537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1042988" y="180975"/>
            <a:ext cx="7165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8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/>
                <a:ea typeface="Arial Unicode MS" panose="020B0604020202020204" pitchFamily="34" charset="-128"/>
                <a:cs typeface="Arial" panose="020B0604020202020204" pitchFamily="34" charset="0"/>
              </a:rPr>
              <a:t>Документы выдаваемые по результатам  обучения 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0" dirty="0" smtClean="0">
                <a:solidFill>
                  <a:srgbClr val="C00000"/>
                </a:solidFill>
                <a:latin typeface="Tuhoma"/>
                <a:ea typeface="Arial Unicode MS" panose="020B0604020202020204" pitchFamily="34" charset="-128"/>
                <a:cs typeface="Arial" panose="020B0604020202020204" pitchFamily="34" charset="0"/>
              </a:rPr>
              <a:t>по Президентской  программе подготовки управленческих кадров</a:t>
            </a:r>
          </a:p>
        </p:txBody>
      </p:sp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1041400" y="5008563"/>
            <a:ext cx="7524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l"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b="0" dirty="0" smtClean="0">
                <a:latin typeface="Tuhoma"/>
                <a:ea typeface="Arial Unicode MS" panose="020B0604020202020204" pitchFamily="34" charset="-128"/>
                <a:cs typeface="Arial" panose="020B0604020202020204" pitchFamily="34" charset="0"/>
              </a:rPr>
              <a:t>Диплом установленного образца о профессиональной переподготовке</a:t>
            </a:r>
          </a:p>
        </p:txBody>
      </p:sp>
      <p:pic>
        <p:nvPicPr>
          <p:cNvPr id="3482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3119" r="2496" b="1385"/>
          <a:stretch>
            <a:fillRect/>
          </a:stretch>
        </p:blipFill>
        <p:spPr bwMode="auto">
          <a:xfrm>
            <a:off x="4649788" y="1747838"/>
            <a:ext cx="35718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959681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042988" y="225425"/>
            <a:ext cx="7669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800" b="0" dirty="0" smtClean="0">
                <a:latin typeface="Tuhoma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/>
                <a:ea typeface="Arial Unicode MS" panose="020B0604020202020204" pitchFamily="34" charset="-128"/>
                <a:cs typeface="Arial" panose="020B0604020202020204" pitchFamily="34" charset="0"/>
              </a:rPr>
              <a:t>Документы выдаваемые по результатам обучения  </a:t>
            </a: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2879725" y="5807075"/>
            <a:ext cx="3240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1600" b="0" dirty="0" smtClean="0">
                <a:latin typeface="Tuhoma"/>
                <a:ea typeface="Arial Unicode MS" panose="020B0604020202020204" pitchFamily="34" charset="-128"/>
                <a:cs typeface="Arial" panose="020B0604020202020204" pitchFamily="34" charset="0"/>
              </a:rPr>
              <a:t>Приложение к диплому  </a:t>
            </a:r>
          </a:p>
        </p:txBody>
      </p:sp>
      <p:pic>
        <p:nvPicPr>
          <p:cNvPr id="36869" name="Picture 2" descr="C:\Documents and Settings\Zalko\Рабочий стол\образцы документов\pril litso Mirb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304925"/>
            <a:ext cx="295275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 descr="C:\Documents and Settings\Zalko\Рабочий стол\образцы документов\pril oborot Mirb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87463"/>
            <a:ext cx="2963862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29775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133083" y="836712"/>
            <a:ext cx="8831405" cy="170420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14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algn="ctr"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подготовки управленческих кадров для организаций народного хозяйства Российской Федерации    реализуется в Российской Федерации с 1998 г., в соответствии с Указом Президента Российской Федерации от 23 июля 1997 г. № 774 «О подготовке управленческих кадров для организаций народного хозяйства Российской Федерации» и постановлением Правительства Российской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Федерации от 13 февраля 2019 г. № 142  «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подготовке управленческих кадров для организаций народного хозяйства Российской Федерации в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2018/19–2024/25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учебных годах.</a:t>
            </a:r>
            <a:endParaRPr lang="ru-RU" sz="2000" i="1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endParaRPr lang="ru-RU" sz="1800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>
              <a:buNone/>
            </a:pPr>
            <a:r>
              <a:rPr lang="ru-RU" sz="1800" dirty="0" smtClean="0"/>
              <a:t> </a:t>
            </a: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68425" y="224643"/>
            <a:ext cx="6659959" cy="504057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Президентская программа подготовки управленческих кадров</a:t>
            </a:r>
            <a:endParaRPr lang="ru-RU" sz="18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5400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5300" y="224643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kreml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56" y="2655071"/>
            <a:ext cx="307697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89775" y="2204864"/>
            <a:ext cx="54089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Целью реализации Государственного плана является обеспечение организаций народного хозяйства Российской Федерации специалистами в области управления и организации производства, отвечающими современным требованиям экономики и стандартам образования </a:t>
            </a:r>
            <a:endParaRPr lang="ru-RU" sz="1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endParaRPr lang="ru-RU" sz="1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r>
              <a:rPr lang="ru-RU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Основное </a:t>
            </a:r>
            <a:r>
              <a:rPr lang="ru-RU" sz="1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внимание при реализации Государственного плана уделяется </a:t>
            </a:r>
            <a:r>
              <a:rPr lang="ru-RU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вопросам</a:t>
            </a:r>
            <a:r>
              <a:rPr lang="en-US" sz="14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buNone/>
            </a:pPr>
            <a:endParaRPr lang="en-US" sz="1400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качества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подготовки специалистов, включая обеспечение трансформации мышления в соответствии с актуальными трендами новой социально-экономической формации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en-US" sz="1400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готовности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ситуации изменений; </a:t>
            </a:r>
            <a:endParaRPr lang="en-US" sz="1400" dirty="0" smtClean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мотивации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внедрению новых технологий управления, производства и продвижения;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развития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компетенций экспортной деятельности, укрепления конкурентоспособности на мировых рынках и реализации эффективных форм международной  кооперации.</a:t>
            </a:r>
          </a:p>
          <a:p>
            <a:pPr algn="ctr">
              <a:buNone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buNone/>
            </a:pPr>
            <a:endParaRPr lang="ru-RU" sz="1600" dirty="0" smtClean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077">
            <a:off x="6075363" y="1433513"/>
            <a:ext cx="2857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Заголовок 3"/>
          <p:cNvSpPr>
            <a:spLocks noGrp="1"/>
          </p:cNvSpPr>
          <p:nvPr>
            <p:ph type="title"/>
          </p:nvPr>
        </p:nvSpPr>
        <p:spPr bwMode="auto">
          <a:xfrm>
            <a:off x="1871663" y="188913"/>
            <a:ext cx="5651500" cy="539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1800" b="0" smtClean="0">
                <a:solidFill>
                  <a:srgbClr val="C00000"/>
                </a:solidFill>
                <a:latin typeface="Tuhoma" charset="-52"/>
              </a:rPr>
              <a:t>    Выпуск слушателей Президентской программы </a:t>
            </a:r>
          </a:p>
        </p:txBody>
      </p:sp>
      <p:sp>
        <p:nvSpPr>
          <p:cNvPr id="3891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38917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3600">
            <a:off x="112713" y="1417638"/>
            <a:ext cx="28575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/>
          <a:stretch>
            <a:fillRect/>
          </a:stretch>
        </p:blipFill>
        <p:spPr bwMode="auto">
          <a:xfrm>
            <a:off x="1695450" y="3348038"/>
            <a:ext cx="5667375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213" y="1193800"/>
            <a:ext cx="311626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188913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39502"/>
      </p:ext>
    </p:extLst>
  </p:cSld>
  <p:clrMapOvr>
    <a:masterClrMapping/>
  </p:clrMapOvr>
  <p:transition advTm="7168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3"/>
          <p:cNvSpPr>
            <a:spLocks noGrp="1"/>
          </p:cNvSpPr>
          <p:nvPr>
            <p:ph type="title"/>
          </p:nvPr>
        </p:nvSpPr>
        <p:spPr bwMode="auto">
          <a:xfrm>
            <a:off x="1215231" y="114300"/>
            <a:ext cx="6840538" cy="765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 smtClean="0">
                <a:latin typeface="Tuhoma" charset="-52"/>
              </a:rPr>
              <a:t>  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Выпуск слушателей </a:t>
            </a:r>
            <a:b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</a:b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Президентской программы подготовки управленческих кадров   </a:t>
            </a:r>
          </a:p>
        </p:txBody>
      </p:sp>
      <p:sp>
        <p:nvSpPr>
          <p:cNvPr id="37891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37892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9"/>
          <a:stretch>
            <a:fillRect/>
          </a:stretch>
        </p:blipFill>
        <p:spPr bwMode="auto">
          <a:xfrm>
            <a:off x="301625" y="2635250"/>
            <a:ext cx="2058988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630488"/>
            <a:ext cx="2109788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649538"/>
            <a:ext cx="20796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42988"/>
            <a:ext cx="20669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001713"/>
            <a:ext cx="2066925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1014413"/>
            <a:ext cx="20796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641600"/>
            <a:ext cx="20780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001713"/>
            <a:ext cx="20447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Рисунок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8" r="1228" b="35861"/>
          <a:stretch>
            <a:fillRect/>
          </a:stretch>
        </p:blipFill>
        <p:spPr bwMode="auto">
          <a:xfrm>
            <a:off x="593725" y="3946525"/>
            <a:ext cx="80645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28732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684213" y="5510213"/>
            <a:ext cx="8001000" cy="9826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1600" b="0" dirty="0" smtClean="0">
                <a:latin typeface="+mj-lt"/>
              </a:rPr>
              <a:t>Проведение  экспертных отборов слушателей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1600" b="0" dirty="0" smtClean="0">
                <a:latin typeface="+mj-lt"/>
              </a:rPr>
              <a:t>для участия в зарубежных стажировках</a:t>
            </a:r>
            <a:endParaRPr lang="ru-RU" sz="1600" b="0" dirty="0">
              <a:latin typeface="+mj-lt"/>
            </a:endParaRPr>
          </a:p>
        </p:txBody>
      </p:sp>
      <p:pic>
        <p:nvPicPr>
          <p:cNvPr id="39939" name="Picture 4" descr="C:\ФОТО Командировки\InWent\InWent 09\Отбор 09\InWent отбор июль 2009 004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0075" y="1420813"/>
            <a:ext cx="5732463" cy="3816350"/>
          </a:xfrm>
        </p:spPr>
      </p:pic>
      <p:sp>
        <p:nvSpPr>
          <p:cNvPr id="39940" name="Заголовок 3"/>
          <p:cNvSpPr>
            <a:spLocks noGrp="1"/>
          </p:cNvSpPr>
          <p:nvPr>
            <p:ph type="title"/>
          </p:nvPr>
        </p:nvSpPr>
        <p:spPr bwMode="auto">
          <a:xfrm>
            <a:off x="1150938" y="0"/>
            <a:ext cx="6769100" cy="120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  <a:cs typeface="Times New Roman" panose="02020603050405020304" pitchFamily="18" charset="0"/>
              </a:rPr>
              <a:t>Президентская программа </a:t>
            </a:r>
            <a:br>
              <a:rPr lang="ru-RU" altLang="ru-RU" sz="1800" b="0" dirty="0" smtClean="0">
                <a:solidFill>
                  <a:srgbClr val="C00000"/>
                </a:solidFill>
                <a:latin typeface="Tuhoma" charset="-52"/>
                <a:cs typeface="Times New Roman" panose="02020603050405020304" pitchFamily="18" charset="0"/>
              </a:rPr>
            </a:b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  <a:cs typeface="Times New Roman" panose="02020603050405020304" pitchFamily="18" charset="0"/>
              </a:rPr>
              <a:t>подготовки управленческих кадров</a:t>
            </a:r>
            <a:endParaRPr lang="ru-RU" altLang="ru-RU" sz="1800" b="0" dirty="0" smtClean="0">
              <a:solidFill>
                <a:srgbClr val="C00000"/>
              </a:solidFill>
              <a:latin typeface="Tuhoma" charset="-52"/>
            </a:endParaRPr>
          </a:p>
        </p:txBody>
      </p:sp>
      <p:sp>
        <p:nvSpPr>
          <p:cNvPr id="39941" name="Дата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smtClean="0">
                <a:solidFill>
                  <a:srgbClr val="FFFFFF"/>
                </a:solidFill>
                <a:latin typeface="Tuhoma" charset="-52"/>
              </a:rPr>
              <a:t> </a:t>
            </a:r>
          </a:p>
        </p:txBody>
      </p:sp>
      <p:sp>
        <p:nvSpPr>
          <p:cNvPr id="39942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39943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354013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332133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Текст 1"/>
          <p:cNvSpPr>
            <a:spLocks noGrp="1"/>
          </p:cNvSpPr>
          <p:nvPr>
            <p:ph type="body" sz="half" idx="1"/>
          </p:nvPr>
        </p:nvSpPr>
        <p:spPr>
          <a:xfrm>
            <a:off x="107950" y="4779963"/>
            <a:ext cx="4535488" cy="1020762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sz="1600" b="0" smtClean="0">
                <a:latin typeface="Tuhoma" charset="-52"/>
              </a:rPr>
              <a:t>Стажировка по программе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sz="1600" b="0" smtClean="0">
                <a:latin typeface="Tuhoma" charset="-52"/>
              </a:rPr>
              <a:t>«Управление малыми и средними предприятиями»</a:t>
            </a:r>
          </a:p>
          <a:p>
            <a:pPr algn="ctr">
              <a:buFont typeface="Times New Roman" pitchFamily="18" charset="0"/>
              <a:buNone/>
            </a:pPr>
            <a:endParaRPr lang="ru-RU" altLang="ru-RU" b="0" smtClean="0">
              <a:latin typeface="Tuhoma" charset="-52"/>
            </a:endParaRPr>
          </a:p>
        </p:txBody>
      </p:sp>
      <p:sp>
        <p:nvSpPr>
          <p:cNvPr id="26627" name="Заголовок 3"/>
          <p:cNvSpPr>
            <a:spLocks noGrp="1"/>
          </p:cNvSpPr>
          <p:nvPr>
            <p:ph type="title"/>
          </p:nvPr>
        </p:nvSpPr>
        <p:spPr bwMode="auto">
          <a:xfrm>
            <a:off x="1008063" y="471488"/>
            <a:ext cx="7397750" cy="474662"/>
          </a:xfrm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1800" b="0" dirty="0" smtClean="0">
                <a:solidFill>
                  <a:srgbClr val="C00000"/>
                </a:solidFill>
                <a:latin typeface="+mn-lt"/>
              </a:rPr>
              <a:t>Стажировки   выпускников Президентской программы</a:t>
            </a:r>
            <a:br>
              <a:rPr lang="ru-RU" sz="1800" b="0" dirty="0" smtClean="0">
                <a:solidFill>
                  <a:srgbClr val="C00000"/>
                </a:solidFill>
                <a:latin typeface="+mn-lt"/>
              </a:rPr>
            </a:br>
            <a:r>
              <a:rPr lang="ru-RU" sz="1800" b="0" dirty="0" smtClean="0">
                <a:solidFill>
                  <a:srgbClr val="C00000"/>
                </a:solidFill>
                <a:latin typeface="+mn-lt"/>
              </a:rPr>
              <a:t>в Германии – Швейцарии – Франции – Австрии </a:t>
            </a:r>
            <a:br>
              <a:rPr lang="ru-RU" sz="1800" b="0" dirty="0" smtClean="0">
                <a:solidFill>
                  <a:srgbClr val="C00000"/>
                </a:solidFill>
                <a:latin typeface="+mn-lt"/>
              </a:rPr>
            </a:br>
            <a:r>
              <a:rPr lang="ru-RU" sz="1800" b="0" dirty="0" smtClean="0">
                <a:solidFill>
                  <a:srgbClr val="C00000"/>
                </a:solidFill>
                <a:latin typeface="+mn-lt"/>
              </a:rPr>
              <a:t>(Лихтенштейне, Италии)</a:t>
            </a:r>
            <a:br>
              <a:rPr lang="ru-RU" sz="1800" b="0" dirty="0" smtClean="0">
                <a:solidFill>
                  <a:srgbClr val="C00000"/>
                </a:solidFill>
                <a:latin typeface="+mn-lt"/>
              </a:rPr>
            </a:br>
            <a:endParaRPr lang="ru-RU" sz="1800" b="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3012" name="Дата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smtClean="0">
                <a:solidFill>
                  <a:srgbClr val="FFFFFF"/>
                </a:solidFill>
                <a:latin typeface="Tuhoma" charset="-52"/>
              </a:rPr>
              <a:t> </a:t>
            </a:r>
          </a:p>
        </p:txBody>
      </p:sp>
      <p:sp>
        <p:nvSpPr>
          <p:cNvPr id="43013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43014" name="Picture 2" descr="C:\Documents and Settings\Zalko\Рабочий стол\Стаж Фото Евро 11\IMG_0010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3175" y="1146175"/>
            <a:ext cx="3322638" cy="2492375"/>
          </a:xfrm>
        </p:spPr>
      </p:pic>
      <p:pic>
        <p:nvPicPr>
          <p:cNvPr id="43015" name="Picture 8" descr="C:\Documents and Settings\Zalko\Рабочий стол\фото стаж.2011-1\Стаж Фото Евро 11\IMG_87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979863"/>
            <a:ext cx="332263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9" descr="C:\Documents and Settings\Zalko\Рабочий стол\фото стаж.2011-1\Стаж Фото Евро 11\IMG_82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150"/>
            <a:ext cx="393858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987628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Текст 1"/>
          <p:cNvSpPr>
            <a:spLocks noGrp="1"/>
          </p:cNvSpPr>
          <p:nvPr>
            <p:ph type="body" sz="half" idx="1"/>
          </p:nvPr>
        </p:nvSpPr>
        <p:spPr>
          <a:xfrm>
            <a:off x="2552700" y="5757863"/>
            <a:ext cx="3454400" cy="508000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r>
              <a:rPr lang="ru-RU" altLang="ru-RU" sz="1600" b="0" dirty="0" smtClean="0">
                <a:latin typeface="Tuhoma" charset="-52"/>
              </a:rPr>
              <a:t>Стажировка в  Нью-Йорке</a:t>
            </a:r>
          </a:p>
        </p:txBody>
      </p:sp>
      <p:sp>
        <p:nvSpPr>
          <p:cNvPr id="29699" name="Заголовок 3"/>
          <p:cNvSpPr>
            <a:spLocks noGrp="1"/>
          </p:cNvSpPr>
          <p:nvPr>
            <p:ph type="title"/>
          </p:nvPr>
        </p:nvSpPr>
        <p:spPr bwMode="auto">
          <a:xfrm>
            <a:off x="1368425" y="361950"/>
            <a:ext cx="6430963" cy="619125"/>
          </a:xfrm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1800" b="0" dirty="0" smtClean="0">
                <a:solidFill>
                  <a:srgbClr val="C00000"/>
                </a:solidFill>
                <a:latin typeface="+mj-lt"/>
              </a:rPr>
              <a:t>Стажировка  выпускников  </a:t>
            </a:r>
            <a:r>
              <a:rPr lang="ru-RU" sz="1800" b="0" dirty="0">
                <a:solidFill>
                  <a:srgbClr val="C00000"/>
                </a:solidFill>
                <a:latin typeface="+mj-lt"/>
              </a:rPr>
              <a:t>Президентской программы</a:t>
            </a:r>
            <a:br>
              <a:rPr lang="ru-RU" sz="1800" b="0" dirty="0">
                <a:solidFill>
                  <a:srgbClr val="C00000"/>
                </a:solidFill>
                <a:latin typeface="+mj-lt"/>
              </a:rPr>
            </a:br>
            <a:r>
              <a:rPr lang="ru-RU" sz="1800" b="0" dirty="0" smtClean="0">
                <a:solidFill>
                  <a:srgbClr val="C00000"/>
                </a:solidFill>
                <a:latin typeface="+mj-lt"/>
              </a:rPr>
              <a:t>в  США</a:t>
            </a:r>
            <a:r>
              <a:rPr lang="ru-RU" sz="1800" b="0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ru-RU" sz="1800" b="0" dirty="0" smtClean="0">
                <a:solidFill>
                  <a:srgbClr val="FF0000"/>
                </a:solidFill>
                <a:latin typeface="+mj-lt"/>
              </a:rPr>
            </a:br>
            <a:endParaRPr lang="ru-RU" sz="1800" b="0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4036" name="Дата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smtClean="0">
                <a:solidFill>
                  <a:srgbClr val="FFFFFF"/>
                </a:solidFill>
                <a:latin typeface="Tuhoma" charset="-52"/>
              </a:rPr>
              <a:t> </a:t>
            </a:r>
          </a:p>
        </p:txBody>
      </p:sp>
      <p:sp>
        <p:nvSpPr>
          <p:cNvPr id="4403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44038" name="Picture 3" descr="C:\Documents and Settings\Zalko\Рабочий стол\фото\слушатели в сша\IMG_62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81075"/>
            <a:ext cx="32131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4" descr="C:\Documents and Settings\Zalko\Рабочий стол\фото\слушатели в сша\IMG_6443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8513" y="995363"/>
            <a:ext cx="3190875" cy="2130425"/>
          </a:xfrm>
        </p:spPr>
      </p:pic>
      <p:pic>
        <p:nvPicPr>
          <p:cNvPr id="44040" name="Picture 5" descr="C:\Documents and Settings\Zalko\Рабочий стол\фото\слушатели в сша\IMG_64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3355975"/>
            <a:ext cx="319087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3" descr="C:\Documents and Settings\Zalko\Рабочий стол\фото\слушатели в сша\IMG_61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5975"/>
            <a:ext cx="32131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395125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Текст 1"/>
          <p:cNvSpPr>
            <a:spLocks noGrp="1"/>
          </p:cNvSpPr>
          <p:nvPr>
            <p:ph type="body" sz="half" idx="1"/>
          </p:nvPr>
        </p:nvSpPr>
        <p:spPr>
          <a:xfrm>
            <a:off x="251520" y="4917281"/>
            <a:ext cx="5580062" cy="1223963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r>
              <a:rPr lang="ru-RU" altLang="ru-RU" sz="1600" b="0" dirty="0" smtClean="0"/>
              <a:t>Посещение  участниками стажировки по программе «Маркетинг и СМИ» завода по производству  автомобилей «Пежо» во Франции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41388" y="215900"/>
            <a:ext cx="7743825" cy="957263"/>
          </a:xfrm>
        </p:spPr>
        <p:txBody>
          <a:bodyPr/>
          <a:lstStyle/>
          <a:p>
            <a:pPr algn="ctr">
              <a:defRPr/>
            </a:pPr>
            <a:r>
              <a:rPr lang="ru-RU" sz="1800" b="0" dirty="0" smtClean="0">
                <a:solidFill>
                  <a:srgbClr val="C00000"/>
                </a:solidFill>
                <a:latin typeface="+mn-lt"/>
              </a:rPr>
              <a:t>Стажировки российских специалистов в</a:t>
            </a:r>
            <a:br>
              <a:rPr lang="ru-RU" sz="1800" b="0" dirty="0" smtClean="0">
                <a:solidFill>
                  <a:srgbClr val="C00000"/>
                </a:solidFill>
                <a:latin typeface="+mn-lt"/>
              </a:rPr>
            </a:br>
            <a:r>
              <a:rPr lang="ru-RU" sz="1800" b="0" dirty="0" smtClean="0">
                <a:solidFill>
                  <a:srgbClr val="C00000"/>
                </a:solidFill>
                <a:latin typeface="+mn-lt"/>
              </a:rPr>
              <a:t>  Австрии - Германии – Швейцарии – Франции </a:t>
            </a:r>
            <a:br>
              <a:rPr lang="ru-RU" sz="1800" b="0" dirty="0" smtClean="0">
                <a:solidFill>
                  <a:srgbClr val="C00000"/>
                </a:solidFill>
                <a:latin typeface="+mn-lt"/>
              </a:rPr>
            </a:br>
            <a:r>
              <a:rPr lang="ru-RU" sz="1800" b="0" dirty="0" smtClean="0">
                <a:solidFill>
                  <a:srgbClr val="C00000"/>
                </a:solidFill>
                <a:latin typeface="+mn-lt"/>
              </a:rPr>
              <a:t>по программе «Маркетинг и СМИ» </a:t>
            </a:r>
            <a:br>
              <a:rPr lang="ru-RU" sz="1800" b="0" dirty="0" smtClean="0">
                <a:solidFill>
                  <a:srgbClr val="C00000"/>
                </a:solidFill>
                <a:latin typeface="+mn-lt"/>
              </a:rPr>
            </a:br>
            <a:endParaRPr lang="ru-RU" sz="1800" b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7892" name="Дата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smtClean="0">
                <a:solidFill>
                  <a:srgbClr val="FFFFFF"/>
                </a:solidFill>
                <a:latin typeface="Tuhoma"/>
              </a:rPr>
              <a:t> </a:t>
            </a:r>
          </a:p>
        </p:txBody>
      </p:sp>
      <p:sp>
        <p:nvSpPr>
          <p:cNvPr id="37893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37894" name="Picture 2" descr="C:\Documents and Settings\Zalko\Рабочий стол\фото по стажировкам\IMG_7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1173163"/>
            <a:ext cx="28067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 descr="C:\Documents and Settings\Zalko\Рабочий стол\фото по стажировкам\IMG_71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273550"/>
            <a:ext cx="227965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5" descr="C:\Documents and Settings\Zalko\Рабочий стол\фото по стажировкам\IMG_71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1173163"/>
            <a:ext cx="4662488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8" descr="Президентская пр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21590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070279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Текст 1"/>
          <p:cNvSpPr>
            <a:spLocks noGrp="1"/>
          </p:cNvSpPr>
          <p:nvPr>
            <p:ph type="body" sz="half" idx="1"/>
          </p:nvPr>
        </p:nvSpPr>
        <p:spPr>
          <a:xfrm>
            <a:off x="242888" y="5265738"/>
            <a:ext cx="8505825" cy="1027112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r>
              <a:rPr lang="ru-RU" altLang="ru-RU" sz="1600" b="0" dirty="0" smtClean="0"/>
              <a:t>Проведение </a:t>
            </a:r>
            <a:r>
              <a:rPr lang="ru-RU" altLang="ru-RU" sz="1600" b="0" dirty="0" err="1" smtClean="0"/>
              <a:t>постстажировочных</a:t>
            </a:r>
            <a:r>
              <a:rPr lang="ru-RU" altLang="ru-RU" sz="1600" b="0" dirty="0" smtClean="0"/>
              <a:t> семинаров по оценки эффективности проводимых стажировок  в Германии в рамках проектов международного сотрудничества общества </a:t>
            </a:r>
            <a:r>
              <a:rPr lang="en-US" altLang="ru-RU" sz="1600" b="0" dirty="0" smtClean="0"/>
              <a:t>GIZ</a:t>
            </a:r>
            <a:endParaRPr lang="ru-RU" altLang="ru-RU" sz="1600" b="0" dirty="0" smtClean="0"/>
          </a:p>
        </p:txBody>
      </p:sp>
      <p:sp>
        <p:nvSpPr>
          <p:cNvPr id="45059" name="Заголовок 3"/>
          <p:cNvSpPr>
            <a:spLocks noGrp="1"/>
          </p:cNvSpPr>
          <p:nvPr>
            <p:ph type="title"/>
          </p:nvPr>
        </p:nvSpPr>
        <p:spPr bwMode="auto">
          <a:xfrm>
            <a:off x="1368425" y="260350"/>
            <a:ext cx="6659563" cy="72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1800" b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Президентская программа подготовки управленческих кадров</a:t>
            </a:r>
            <a:endParaRPr lang="ru-RU" altLang="ru-RU" sz="1800" b="0" dirty="0" smtClean="0">
              <a:solidFill>
                <a:srgbClr val="C00000"/>
              </a:solidFill>
            </a:endParaRPr>
          </a:p>
        </p:txBody>
      </p:sp>
      <p:sp>
        <p:nvSpPr>
          <p:cNvPr id="45060" name="Дата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smtClean="0">
                <a:solidFill>
                  <a:srgbClr val="FFFFFF"/>
                </a:solidFill>
                <a:latin typeface="Tuhoma"/>
              </a:rPr>
              <a:t> </a:t>
            </a:r>
          </a:p>
        </p:txBody>
      </p:sp>
      <p:sp>
        <p:nvSpPr>
          <p:cNvPr id="45061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45062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2603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 b="7170"/>
          <a:stretch>
            <a:fillRect/>
          </a:stretch>
        </p:blipFill>
        <p:spPr bwMode="auto">
          <a:xfrm>
            <a:off x="1433513" y="1001713"/>
            <a:ext cx="655637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082527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Текст 1"/>
          <p:cNvSpPr>
            <a:spLocks noGrp="1"/>
          </p:cNvSpPr>
          <p:nvPr>
            <p:ph type="body" sz="half" idx="1"/>
          </p:nvPr>
        </p:nvSpPr>
        <p:spPr>
          <a:xfrm>
            <a:off x="215900" y="5416550"/>
            <a:ext cx="8677275" cy="857250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dirty="0" smtClean="0">
                <a:latin typeface="Tuhoma" charset="-52"/>
              </a:rPr>
              <a:t>  </a:t>
            </a:r>
            <a:r>
              <a:rPr lang="ru-RU" altLang="ru-RU" sz="1600" b="0" dirty="0" smtClean="0">
                <a:latin typeface="Tuhoma" charset="-52"/>
              </a:rPr>
              <a:t>Вручение дипломов участникам стажировки в Германии директором Федерального ресурсного центра </a:t>
            </a:r>
            <a:r>
              <a:rPr lang="ru-RU" altLang="ru-RU" sz="1600" b="0" dirty="0" err="1" smtClean="0">
                <a:latin typeface="Tuhoma" charset="-52"/>
              </a:rPr>
              <a:t>Бункиным</a:t>
            </a:r>
            <a:r>
              <a:rPr lang="ru-RU" altLang="ru-RU" sz="1600" b="0" dirty="0" smtClean="0">
                <a:latin typeface="Tuhoma" charset="-52"/>
              </a:rPr>
              <a:t> А.С., Ректором Института МИРБИС Цветковым Н.А., руководителем проектов международного сотрудничества общества GIZ Хайнц И.</a:t>
            </a:r>
          </a:p>
          <a:p>
            <a:pPr marL="0" indent="0" algn="ctr">
              <a:buFont typeface="Times New Roman" pitchFamily="18" charset="0"/>
              <a:buNone/>
            </a:pPr>
            <a:r>
              <a:rPr lang="ru-RU" altLang="ru-RU" sz="1600" b="0" dirty="0" smtClean="0">
                <a:latin typeface="Tuhoma" charset="-52"/>
              </a:rPr>
              <a:t> </a:t>
            </a:r>
          </a:p>
        </p:txBody>
      </p:sp>
      <p:sp>
        <p:nvSpPr>
          <p:cNvPr id="50179" name="Заголовок 3"/>
          <p:cNvSpPr>
            <a:spLocks noGrp="1"/>
          </p:cNvSpPr>
          <p:nvPr>
            <p:ph type="title"/>
          </p:nvPr>
        </p:nvSpPr>
        <p:spPr bwMode="auto">
          <a:xfrm>
            <a:off x="1003300" y="107950"/>
            <a:ext cx="7316788" cy="584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dirty="0" smtClean="0">
                <a:latin typeface="Tuhoma" charset="-52"/>
              </a:rPr>
              <a:t>  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Вручение дипломов выпускника </a:t>
            </a:r>
            <a:r>
              <a:rPr lang="ru-RU" altLang="ru-RU" sz="1800" b="0" dirty="0" err="1">
                <a:solidFill>
                  <a:srgbClr val="C00000"/>
                </a:solidFill>
                <a:latin typeface="Tuhoma" charset="-52"/>
              </a:rPr>
              <a:t>П</a:t>
            </a:r>
            <a:r>
              <a:rPr lang="ru-RU" altLang="ru-RU" sz="1800" b="0" dirty="0" err="1" smtClean="0">
                <a:solidFill>
                  <a:srgbClr val="C00000"/>
                </a:solidFill>
                <a:latin typeface="Tuhoma" charset="-52"/>
              </a:rPr>
              <a:t>резиденсткой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 программы, прошедшим зарубежную стажировку в Германии</a:t>
            </a:r>
          </a:p>
        </p:txBody>
      </p:sp>
      <p:sp>
        <p:nvSpPr>
          <p:cNvPr id="50180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 «МИРБИС» (Институт)</a:t>
            </a:r>
          </a:p>
        </p:txBody>
      </p:sp>
      <p:pic>
        <p:nvPicPr>
          <p:cNvPr id="50181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947738"/>
            <a:ext cx="2609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944563"/>
            <a:ext cx="258603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947738"/>
            <a:ext cx="26098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6"/>
          <a:stretch>
            <a:fillRect/>
          </a:stretch>
        </p:blipFill>
        <p:spPr bwMode="auto">
          <a:xfrm>
            <a:off x="503238" y="2847975"/>
            <a:ext cx="8316912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19063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630281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539552" y="4797152"/>
            <a:ext cx="8357857" cy="620250"/>
          </a:xfrm>
        </p:spPr>
        <p:txBody>
          <a:bodyPr/>
          <a:lstStyle/>
          <a:p>
            <a:pPr marL="0" indent="0">
              <a:buNone/>
            </a:pPr>
            <a:r>
              <a:rPr lang="ru-RU" sz="1600" b="0" smtClean="0"/>
              <a:t>   Вручение </a:t>
            </a:r>
            <a:r>
              <a:rPr lang="ru-RU" sz="1600" b="0" dirty="0" smtClean="0"/>
              <a:t>дипломов </a:t>
            </a:r>
            <a:r>
              <a:rPr lang="ru-RU" sz="1600" b="0" dirty="0" smtClean="0"/>
              <a:t>выпускникам программы  </a:t>
            </a:r>
            <a:r>
              <a:rPr lang="ru-RU" sz="1600" b="0" dirty="0" smtClean="0"/>
              <a:t>в Правительстве Московской области</a:t>
            </a:r>
            <a:endParaRPr lang="ru-RU" sz="1600" b="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03648" y="305562"/>
            <a:ext cx="6731967" cy="981075"/>
          </a:xfrm>
        </p:spPr>
        <p:txBody>
          <a:bodyPr/>
          <a:lstStyle/>
          <a:p>
            <a:r>
              <a:rPr lang="ru-RU" altLang="ru-RU" sz="1800" b="0" dirty="0">
                <a:solidFill>
                  <a:srgbClr val="C00000"/>
                </a:solidFill>
                <a:latin typeface="Tuhoma" charset="-52"/>
                <a:cs typeface="Times New Roman" panose="02020603050405020304" pitchFamily="18" charset="0"/>
              </a:rPr>
              <a:t>Президентская программа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  <a:cs typeface="Times New Roman" panose="02020603050405020304" pitchFamily="18" charset="0"/>
              </a:rPr>
              <a:t>подготовки </a:t>
            </a:r>
            <a:r>
              <a:rPr lang="ru-RU" altLang="ru-RU" sz="1800" b="0" dirty="0">
                <a:solidFill>
                  <a:srgbClr val="C00000"/>
                </a:solidFill>
                <a:latin typeface="Tuhoma" charset="-52"/>
                <a:cs typeface="Times New Roman" panose="02020603050405020304" pitchFamily="18" charset="0"/>
              </a:rPr>
              <a:t>управленческих кадров</a:t>
            </a:r>
            <a:endParaRPr lang="ru-RU" sz="18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t="3196" r="-17" b="-917"/>
          <a:stretch/>
        </p:blipFill>
        <p:spPr>
          <a:xfrm>
            <a:off x="6112454" y="2100990"/>
            <a:ext cx="2784956" cy="20297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5" y="2100991"/>
            <a:ext cx="3044865" cy="2029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05" y="2100991"/>
            <a:ext cx="2706276" cy="2029707"/>
          </a:xfrm>
          <a:prstGeom prst="rect">
            <a:avLst/>
          </a:prstGeom>
        </p:spPr>
      </p:pic>
      <p:pic>
        <p:nvPicPr>
          <p:cNvPr id="13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385" y="265119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989354"/>
      </p:ext>
    </p:extLst>
  </p:cSld>
  <p:clrMapOvr>
    <a:masterClrMapping/>
  </p:clrMapOvr>
  <p:transition advTm="7168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Текст 1"/>
          <p:cNvSpPr>
            <a:spLocks noGrp="1"/>
          </p:cNvSpPr>
          <p:nvPr>
            <p:ph type="body" sz="half" idx="1"/>
          </p:nvPr>
        </p:nvSpPr>
        <p:spPr>
          <a:xfrm>
            <a:off x="1681163" y="5654675"/>
            <a:ext cx="6083300" cy="70167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sz="1600" b="0" dirty="0" smtClean="0">
                <a:latin typeface="Tuhoma" charset="-52"/>
              </a:rPr>
              <a:t>Проведение мероприятий </a:t>
            </a:r>
            <a:r>
              <a:rPr lang="ru-RU" altLang="ru-RU" sz="1600" b="0" dirty="0">
                <a:latin typeface="Tuhoma" charset="-52"/>
              </a:rPr>
              <a:t>К</a:t>
            </a:r>
            <a:r>
              <a:rPr lang="ru-RU" altLang="ru-RU" sz="1600" b="0" dirty="0" smtClean="0">
                <a:latin typeface="Tuhoma" charset="-52"/>
              </a:rPr>
              <a:t>лубом выпускников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sz="1600" b="0" dirty="0" smtClean="0">
                <a:latin typeface="Tuhoma" charset="-52"/>
              </a:rPr>
              <a:t>Президентской программы Москвы и Московской области</a:t>
            </a:r>
          </a:p>
        </p:txBody>
      </p:sp>
      <p:sp>
        <p:nvSpPr>
          <p:cNvPr id="52227" name="Заголовок 3"/>
          <p:cNvSpPr>
            <a:spLocks noGrp="1"/>
          </p:cNvSpPr>
          <p:nvPr>
            <p:ph type="title"/>
          </p:nvPr>
        </p:nvSpPr>
        <p:spPr bwMode="auto">
          <a:xfrm>
            <a:off x="1295400" y="0"/>
            <a:ext cx="6697663" cy="98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1800" dirty="0" smtClean="0">
                <a:latin typeface="Tuhoma" charset="-52"/>
              </a:rPr>
              <a:t>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Постпрограммная работа </a:t>
            </a:r>
            <a:b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</a:b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выпускников Президентской программы</a:t>
            </a:r>
          </a:p>
        </p:txBody>
      </p:sp>
      <p:sp>
        <p:nvSpPr>
          <p:cNvPr id="5222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52229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168275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 b="9319"/>
          <a:stretch>
            <a:fillRect/>
          </a:stretch>
        </p:blipFill>
        <p:spPr bwMode="auto">
          <a:xfrm>
            <a:off x="1844675" y="3644900"/>
            <a:ext cx="27765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5222" r="2235" b="17609"/>
          <a:stretch>
            <a:fillRect/>
          </a:stretch>
        </p:blipFill>
        <p:spPr bwMode="auto">
          <a:xfrm>
            <a:off x="5076825" y="3636963"/>
            <a:ext cx="28082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"/>
          <a:stretch>
            <a:fillRect/>
          </a:stretch>
        </p:blipFill>
        <p:spPr bwMode="auto">
          <a:xfrm>
            <a:off x="3255963" y="1146175"/>
            <a:ext cx="276701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Рисунок 16" descr="cid:979421621200528@vla1-c7cd0219e008.qloud-c.yandex.net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/>
          <a:stretch>
            <a:fillRect/>
          </a:stretch>
        </p:blipFill>
        <p:spPr bwMode="auto">
          <a:xfrm rot="513092">
            <a:off x="6180138" y="1354138"/>
            <a:ext cx="27908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Рисунок 17" descr="cid:979411621200528@vla1-c7cd0219e008.qloud-c.yandex.net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11124" r="6238"/>
          <a:stretch>
            <a:fillRect/>
          </a:stretch>
        </p:blipFill>
        <p:spPr bwMode="auto">
          <a:xfrm rot="-721919">
            <a:off x="257175" y="1474788"/>
            <a:ext cx="2801938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58592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18007" y="-144017"/>
            <a:ext cx="6840760" cy="764705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8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Президентская программа подготовки управленческих кадров</a:t>
            </a:r>
            <a:endParaRPr lang="ru-RU" sz="18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576064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Picture 6" descr="2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70000" contrast="-81000"/>
          </a:blip>
          <a:srcRect/>
          <a:stretch>
            <a:fillRect/>
          </a:stretch>
        </p:blipFill>
        <p:spPr bwMode="auto">
          <a:xfrm>
            <a:off x="107504" y="1776150"/>
            <a:ext cx="1296144" cy="1414513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01008"/>
            <a:ext cx="1296144" cy="11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05813" y="120180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87272" y="620688"/>
            <a:ext cx="758319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 hangingPunct="0">
              <a:spcAft>
                <a:spcPts val="0"/>
              </a:spcAft>
              <a:tabLst>
                <a:tab pos="685800" algn="l"/>
                <a:tab pos="6286500" algn="l"/>
              </a:tabLst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Основными задачами Президентской </a:t>
            </a:r>
            <a:r>
              <a:rPr lang="ru-RU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</a:t>
            </a:r>
          </a:p>
          <a:p>
            <a:pPr lvl="0" algn="ctr" fontAlgn="base" hangingPunct="0">
              <a:spcAft>
                <a:spcPts val="0"/>
              </a:spcAft>
              <a:tabLst>
                <a:tab pos="685800" algn="l"/>
                <a:tab pos="6286500" algn="l"/>
              </a:tabLst>
            </a:pPr>
            <a:r>
              <a:rPr lang="ru-RU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подготовки управленческих кадров являются</a:t>
            </a:r>
            <a:r>
              <a:rPr lang="ru-RU" sz="1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 fontAlgn="base" hangingPunct="0">
              <a:spcAft>
                <a:spcPts val="0"/>
              </a:spcAft>
              <a:tabLst>
                <a:tab pos="685800" algn="l"/>
                <a:tab pos="6286500" algn="l"/>
              </a:tabLst>
            </a:pPr>
            <a:endParaRPr lang="ru-RU" sz="1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Содействие в реализации национальных целей и стратегических задач развития Российской Федерации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кадрового управленческого резерва для организаций народного хозяйства Российской Федерации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Подготовка управленческих кадров для социальной сферы и инновационных отраслей экономики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Повышение качества управления организациями народного хозяйства Российской Федерации и эффективности использования управленческих кадров в наиболее значимых секторах экономики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Поддержка внедрения инвестиционных и инновационных проектов развития в организациях народного хозяйства Российской Федерации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Содействие интеграции России в мировую экономику путем подготовки специалистов, способных развить кооперацию между российскими и зарубежными организациями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Введение единой системы оценки профессиональной компетентности специалистов, проходящих подготовку в рамках Государственного плана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деятельности российских образовательных организаций, занимающихся подготовкой управленческих кадров. Содействие распространению апробированных успешных методик обучения менеджеров среди российских образовательных организаций, занимающихся подготовкой управленческих кадров.</a:t>
            </a:r>
          </a:p>
          <a:p>
            <a:pPr marL="342900" lvl="0" indent="-342900" algn="ctr" fontAlgn="base" hangingPunct="0"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85800" algn="l"/>
                <a:tab pos="6286500" algn="l"/>
              </a:tabLst>
            </a:pPr>
            <a:endParaRPr lang="ru-RU" sz="1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fontAlgn="base" hangingPunct="0">
              <a:spcAft>
                <a:spcPts val="0"/>
              </a:spcAft>
              <a:tabLst>
                <a:tab pos="685800" algn="l"/>
                <a:tab pos="6286500" algn="l"/>
              </a:tabLst>
            </a:pPr>
            <a:r>
              <a:rPr lang="ru-RU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0"/>
            <a:ext cx="7569597" cy="981075"/>
          </a:xfrm>
        </p:spPr>
        <p:txBody>
          <a:bodyPr/>
          <a:lstStyle/>
          <a:p>
            <a:r>
              <a:rPr lang="ru-RU" altLang="ru-RU" dirty="0">
                <a:latin typeface="Tuhoma" charset="-52"/>
              </a:rPr>
              <a:t>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Постпрограммная </a:t>
            </a:r>
            <a:r>
              <a:rPr lang="ru-RU" altLang="ru-RU" sz="1800" b="0" dirty="0">
                <a:solidFill>
                  <a:srgbClr val="C00000"/>
                </a:solidFill>
                <a:latin typeface="Tuhoma" charset="-52"/>
              </a:rPr>
              <a:t>работа </a:t>
            </a:r>
            <a:r>
              <a:rPr lang="ru-RU" altLang="ru-RU" sz="1800" b="0" dirty="0" smtClean="0">
                <a:solidFill>
                  <a:srgbClr val="C00000"/>
                </a:solidFill>
                <a:latin typeface="Tuhoma" charset="-52"/>
              </a:rPr>
              <a:t>выпускников </a:t>
            </a:r>
            <a:r>
              <a:rPr lang="ru-RU" altLang="ru-RU" sz="1800" b="0" dirty="0">
                <a:solidFill>
                  <a:srgbClr val="C00000"/>
                </a:solidFill>
                <a:latin typeface="Tuhoma" charset="-52"/>
              </a:rPr>
              <a:t>Президентской программы</a:t>
            </a:r>
            <a:endParaRPr lang="ru-RU" sz="18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r="12655" b="13668"/>
          <a:stretch/>
        </p:blipFill>
        <p:spPr>
          <a:xfrm rot="21176199">
            <a:off x="1082424" y="1032335"/>
            <a:ext cx="3337553" cy="200848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" t="18359" b="7332"/>
          <a:stretch/>
        </p:blipFill>
        <p:spPr>
          <a:xfrm rot="426730">
            <a:off x="4750501" y="1033079"/>
            <a:ext cx="3329314" cy="2022033"/>
          </a:xfrm>
          <a:prstGeom prst="rect">
            <a:avLst/>
          </a:prstGeom>
        </p:spPr>
      </p:pic>
      <p:pic>
        <p:nvPicPr>
          <p:cNvPr id="10" name="Объект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r="6523"/>
          <a:stretch/>
        </p:blipFill>
        <p:spPr>
          <a:xfrm>
            <a:off x="1619672" y="3270883"/>
            <a:ext cx="2808312" cy="2152823"/>
          </a:xfrm>
          <a:prstGeom prst="rect">
            <a:avLst/>
          </a:prstGeom>
        </p:spPr>
      </p:pic>
      <p:pic>
        <p:nvPicPr>
          <p:cNvPr id="12" name="Picture 7" descr="Президентская пр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15240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Текст 1"/>
          <p:cNvSpPr>
            <a:spLocks noGrp="1"/>
          </p:cNvSpPr>
          <p:nvPr>
            <p:ph type="body" sz="half" idx="1"/>
          </p:nvPr>
        </p:nvSpPr>
        <p:spPr>
          <a:xfrm>
            <a:off x="1681163" y="5654675"/>
            <a:ext cx="6083300" cy="70167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sz="1600" b="0" dirty="0" smtClean="0">
                <a:latin typeface="Tuhoma" charset="-52"/>
              </a:rPr>
              <a:t>Проведение мероприятий </a:t>
            </a:r>
            <a:r>
              <a:rPr lang="ru-RU" altLang="ru-RU" sz="1600" b="0" dirty="0">
                <a:latin typeface="Tuhoma" charset="-52"/>
              </a:rPr>
              <a:t>К</a:t>
            </a:r>
            <a:r>
              <a:rPr lang="ru-RU" altLang="ru-RU" sz="1600" b="0" dirty="0" smtClean="0">
                <a:latin typeface="Tuhoma" charset="-52"/>
              </a:rPr>
              <a:t>лубом выпускников 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Font typeface="Times New Roman" pitchFamily="18" charset="0"/>
              <a:buNone/>
            </a:pPr>
            <a:r>
              <a:rPr lang="ru-RU" altLang="ru-RU" sz="1600" b="0" dirty="0" smtClean="0">
                <a:latin typeface="Tuhoma" charset="-52"/>
              </a:rPr>
              <a:t>Президентской программы Москвы и Московской области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6"/>
          <a:srcRect l="12423" t="15519" r="41514" b="24140"/>
          <a:stretch/>
        </p:blipFill>
        <p:spPr>
          <a:xfrm>
            <a:off x="4738437" y="3300200"/>
            <a:ext cx="2842418" cy="21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54909"/>
      </p:ext>
    </p:extLst>
  </p:cSld>
  <p:clrMapOvr>
    <a:masterClrMapping/>
  </p:clrMapOvr>
  <p:transition advTm="7168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Текст 1"/>
          <p:cNvSpPr>
            <a:spLocks noGrp="1"/>
          </p:cNvSpPr>
          <p:nvPr>
            <p:ph type="body" sz="half" idx="1"/>
          </p:nvPr>
        </p:nvSpPr>
        <p:spPr>
          <a:xfrm>
            <a:off x="142875" y="6008688"/>
            <a:ext cx="8750300" cy="647700"/>
          </a:xfrm>
        </p:spPr>
        <p:txBody>
          <a:bodyPr/>
          <a:lstStyle/>
          <a:p>
            <a:pPr marL="0" indent="0" algn="ctr">
              <a:buFont typeface="Times New Roman" pitchFamily="18" charset="0"/>
              <a:buNone/>
            </a:pPr>
            <a:r>
              <a:rPr lang="ru-RU" altLang="ru-RU" sz="1600" b="0" dirty="0" err="1" smtClean="0"/>
              <a:t>Постпрограмная</a:t>
            </a:r>
            <a:r>
              <a:rPr lang="ru-RU" altLang="ru-RU" sz="1600" b="0" dirty="0" smtClean="0"/>
              <a:t> работа с выпускниками  Президентской программы</a:t>
            </a:r>
          </a:p>
        </p:txBody>
      </p:sp>
      <p:sp>
        <p:nvSpPr>
          <p:cNvPr id="53251" name="Заголовок 3"/>
          <p:cNvSpPr>
            <a:spLocks noGrp="1"/>
          </p:cNvSpPr>
          <p:nvPr>
            <p:ph type="title"/>
          </p:nvPr>
        </p:nvSpPr>
        <p:spPr bwMode="auto">
          <a:xfrm>
            <a:off x="683568" y="50800"/>
            <a:ext cx="7560839" cy="98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1800" b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Президентская программа подготовки  управленческих кадров</a:t>
            </a:r>
            <a:endParaRPr lang="ru-RU" altLang="ru-RU" sz="1800" b="0" dirty="0" smtClean="0">
              <a:solidFill>
                <a:srgbClr val="C00000"/>
              </a:solidFill>
            </a:endParaRPr>
          </a:p>
        </p:txBody>
      </p:sp>
      <p:sp>
        <p:nvSpPr>
          <p:cNvPr id="53252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53253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" t="4778" r="-294" b="797"/>
          <a:stretch>
            <a:fillRect/>
          </a:stretch>
        </p:blipFill>
        <p:spPr bwMode="auto">
          <a:xfrm>
            <a:off x="827088" y="942975"/>
            <a:ext cx="7675562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7" descr="Президентская пр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838" y="15240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238151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ижний колонтитул 3"/>
          <p:cNvSpPr txBox="1">
            <a:spLocks noGrp="1"/>
          </p:cNvSpPr>
          <p:nvPr/>
        </p:nvSpPr>
        <p:spPr bwMode="auto">
          <a:xfrm>
            <a:off x="2344738" y="6492875"/>
            <a:ext cx="60610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Московская международная высшая школа бизнеса«МИРБИС» (Институт)</a:t>
            </a: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1431925" y="4616450"/>
            <a:ext cx="64166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ru-RU" altLang="ru-RU" sz="4800" smtClean="0">
                <a:latin typeface="Tuhoma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Ждем  Вас!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Font typeface="Times New Roman" panose="02020603050405020304" pitchFamily="18" charset="0"/>
              <a:buNone/>
            </a:pPr>
            <a:r>
              <a:rPr lang="en-US" altLang="ru-RU" b="0" smtClean="0"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www.mirbis.ru</a:t>
            </a:r>
            <a:endParaRPr lang="ru-RU" altLang="ru-RU" b="0" smtClean="0"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4276" name="Picture 3" descr="C:\Работа 09\РЕКЛАММА\Грамоты и благодарности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800100"/>
            <a:ext cx="720090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643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55299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80988"/>
            <a:ext cx="4278313" cy="588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93675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081133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auto">
          <a:xfrm>
            <a:off x="1389063" y="944563"/>
            <a:ext cx="6838950" cy="48974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000" b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5734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5734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1119" y="238919"/>
            <a:ext cx="446246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30175"/>
            <a:ext cx="7334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858630"/>
      </p:ext>
    </p:extLst>
  </p:cSld>
  <p:clrMapOvr>
    <a:masterClrMapping/>
  </p:clrMapOvr>
  <p:transition advTm="7168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612775" y="660400"/>
            <a:ext cx="7662863" cy="206375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Font typeface="Times New Roman" pitchFamily="18" charset="0"/>
              <a:buNone/>
              <a:defRPr/>
            </a:pP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Font typeface="Times New Roman" pitchFamily="18" charset="0"/>
              <a:buNone/>
              <a:defRPr/>
            </a:pPr>
            <a:r>
              <a:rPr lang="ru-RU" sz="6400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Телефон: </a:t>
            </a:r>
            <a:r>
              <a:rPr lang="ru-RU" sz="6400" b="0" dirty="0">
                <a:solidFill>
                  <a:schemeClr val="accent1">
                    <a:lumMod val="75000"/>
                  </a:schemeClr>
                </a:solidFill>
              </a:rPr>
              <a:t>+ 7 (495) 921-41-80, 8 (903) 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968-37-99</a:t>
            </a:r>
          </a:p>
          <a:p>
            <a:pPr marL="0" indent="0" algn="ctr">
              <a:buFont typeface="Times New Roman" pitchFamily="18" charset="0"/>
              <a:buNone/>
              <a:defRPr/>
            </a:pP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Font typeface="Times New Roman" pitchFamily="18" charset="0"/>
              <a:buNone/>
              <a:defRPr/>
            </a:pP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Электронная почта</a:t>
            </a:r>
            <a:r>
              <a:rPr lang="en-US" sz="6400" b="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6400" b="0" dirty="0" err="1" smtClean="0">
                <a:solidFill>
                  <a:schemeClr val="accent1">
                    <a:lumMod val="75000"/>
                  </a:schemeClr>
                </a:solidFill>
              </a:rPr>
              <a:t>demos@mirbis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sz="6400" b="0" dirty="0" err="1" smtClean="0">
                <a:solidFill>
                  <a:schemeClr val="accent1">
                    <a:lumMod val="75000"/>
                  </a:schemeClr>
                </a:solidFill>
              </a:rPr>
              <a:t>ru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Font typeface="Times New Roman" pitchFamily="18" charset="0"/>
              <a:buNone/>
              <a:defRPr/>
            </a:pP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Font typeface="Times New Roman" pitchFamily="18" charset="0"/>
              <a:buNone/>
              <a:defRPr/>
            </a:pP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      109147</a:t>
            </a:r>
            <a:r>
              <a:rPr lang="ru-RU" sz="6400" b="0" dirty="0">
                <a:solidFill>
                  <a:schemeClr val="accent1">
                    <a:lumMod val="75000"/>
                  </a:schemeClr>
                </a:solidFill>
              </a:rPr>
              <a:t>, Москва, ул. Марксистская, д. 34, корп. 7 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64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Font typeface="Times New Roman" pitchFamily="18" charset="0"/>
              <a:buNone/>
              <a:defRPr/>
            </a:pP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Font typeface="Times New Roman" pitchFamily="18" charset="0"/>
              <a:buNone/>
              <a:defRPr/>
            </a:pP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Font typeface="Times New Roman" pitchFamily="18" charset="0"/>
              <a:buNone/>
              <a:defRPr/>
            </a:pPr>
            <a:endParaRPr lang="en-US" sz="6400" b="0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Font typeface="Times New Roman" pitchFamily="18" charset="0"/>
              <a:buNone/>
              <a:defRPr/>
            </a:pP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Font typeface="Times New Roman" pitchFamily="18" charset="0"/>
              <a:buNone/>
              <a:defRPr/>
            </a:pPr>
            <a:endParaRPr lang="ru-RU" sz="64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64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64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6400" b="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Администрация</a:t>
            </a:r>
            <a:r>
              <a:rPr lang="en-US" sz="6400" b="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кабинет 318):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6400" b="0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(добавочный номер 271</a:t>
            </a:r>
            <a:r>
              <a:rPr lang="ru-RU" sz="6400" b="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- Главацкий </a:t>
            </a:r>
            <a:r>
              <a:rPr lang="ru-RU" sz="6400" b="0" dirty="0">
                <a:solidFill>
                  <a:schemeClr val="accent1">
                    <a:lumMod val="75000"/>
                  </a:schemeClr>
                </a:solidFill>
              </a:rPr>
              <a:t>Вячеслав Юрьевич, </a:t>
            </a:r>
            <a:endParaRPr lang="ru-RU" sz="6400" b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Times New Roman" pitchFamily="18" charset="0"/>
              <a:buNone/>
              <a:defRPr/>
            </a:pP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6400" b="0" dirty="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(добавочный номер </a:t>
            </a:r>
            <a:r>
              <a:rPr lang="ru-RU" sz="6400" b="0" dirty="0">
                <a:solidFill>
                  <a:schemeClr val="accent1">
                    <a:lumMod val="75000"/>
                  </a:schemeClr>
                </a:solidFill>
              </a:rPr>
              <a:t>302) </a:t>
            </a:r>
            <a:r>
              <a:rPr lang="ru-RU" sz="6400" b="0" dirty="0" smtClean="0">
                <a:solidFill>
                  <a:schemeClr val="accent1">
                    <a:lumMod val="75000"/>
                  </a:schemeClr>
                </a:solidFill>
              </a:rPr>
              <a:t>- Николаева </a:t>
            </a:r>
            <a:r>
              <a:rPr lang="ru-RU" sz="6400" b="0" dirty="0">
                <a:solidFill>
                  <a:schemeClr val="accent1">
                    <a:lumMod val="75000"/>
                  </a:schemeClr>
                </a:solidFill>
              </a:rPr>
              <a:t>Ольга Николаевна</a:t>
            </a:r>
          </a:p>
        </p:txBody>
      </p:sp>
      <p:sp>
        <p:nvSpPr>
          <p:cNvPr id="60419" name="Заголовок 3"/>
          <p:cNvSpPr>
            <a:spLocks noGrp="1"/>
          </p:cNvSpPr>
          <p:nvPr>
            <p:ph type="title"/>
          </p:nvPr>
        </p:nvSpPr>
        <p:spPr bwMode="auto">
          <a:xfrm>
            <a:off x="1282700" y="71438"/>
            <a:ext cx="6781800" cy="539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1800" b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Президентская программа подготовки управленческих кадров</a:t>
            </a:r>
            <a:endParaRPr lang="ru-RU" altLang="ru-RU" sz="1800" b="0" smtClean="0">
              <a:solidFill>
                <a:srgbClr val="C00000"/>
              </a:solidFill>
              <a:latin typeface="Tuhoma" charset="-52"/>
            </a:endParaRPr>
          </a:p>
        </p:txBody>
      </p:sp>
      <p:pic>
        <p:nvPicPr>
          <p:cNvPr id="6042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169863"/>
            <a:ext cx="579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475413"/>
            <a:ext cx="56165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60422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320800"/>
            <a:ext cx="38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733425"/>
            <a:ext cx="38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3373438" y="2189163"/>
            <a:ext cx="16557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www.mirbis.ru</a:t>
            </a:r>
            <a:endParaRPr lang="ru-RU" altLang="ru-RU" sz="1600" b="1" dirty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400" b="1" dirty="0">
              <a:solidFill>
                <a:srgbClr val="0090F2">
                  <a:lumMod val="50000"/>
                </a:srgbClr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60425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5" y="1835150"/>
            <a:ext cx="384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2852738"/>
            <a:ext cx="3551238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689908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Рисунок 3"/>
          <p:cNvSpPr>
            <a:spLocks noChangeAspect="1"/>
          </p:cNvSpPr>
          <p:nvPr/>
        </p:nvSpPr>
        <p:spPr bwMode="auto">
          <a:xfrm>
            <a:off x="-14288" y="-242888"/>
            <a:ext cx="9159876" cy="756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l" defTabSz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80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725144"/>
            <a:ext cx="55435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kern="0" dirty="0">
                <a:solidFill>
                  <a:prstClr val="white"/>
                </a:solidFill>
                <a:latin typeface="Tahoma" pitchFamily="34" charset="0"/>
                <a:ea typeface="Arial Unicode MS" panose="020B0604020202020204" pitchFamily="34" charset="-128"/>
                <a:cs typeface="Tahoma" pitchFamily="34" charset="0"/>
              </a:rPr>
              <a:t>Благодарю за внимание !</a:t>
            </a:r>
            <a:endParaRPr lang="it-IT" sz="3200" kern="0" dirty="0">
              <a:solidFill>
                <a:prstClr val="white"/>
              </a:solidFill>
              <a:latin typeface="Tahoma" pitchFamily="34" charset="0"/>
              <a:ea typeface="Arial Unicode MS" panose="020B0604020202020204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233482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107504" y="731280"/>
            <a:ext cx="8807325" cy="536463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                                                </a:t>
            </a:r>
            <a:r>
              <a:rPr lang="ru-RU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ru-RU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Этапы подготовки</a:t>
            </a:r>
            <a:r>
              <a:rPr lang="en-US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:</a:t>
            </a:r>
            <a:endParaRPr lang="ru-RU" sz="1600" dirty="0" smtClean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16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1.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Конкурсный отбор специалистов.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2. Подготовка в Институте МИРБИС. 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 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базовые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образовательные программы профессиональной переподготовки </a:t>
            </a:r>
          </a:p>
          <a:p>
            <a:pPr>
              <a:buNone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                                               (тип В -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basic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)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: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1-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«Менеджмент и управление развитием организации»</a:t>
            </a:r>
          </a:p>
          <a:p>
            <a:pPr>
              <a:buNone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2-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«Маркетинг: стратегическая устойчивость предприятий на конкурентном рынке»</a:t>
            </a:r>
          </a:p>
          <a:p>
            <a:pPr>
              <a:buNone/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3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-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«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Корпоративные финансы»</a:t>
            </a:r>
          </a:p>
          <a:p>
            <a:pPr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    </a:t>
            </a:r>
          </a:p>
          <a:p>
            <a:pPr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3. Стажировка в ведущих российских или зарубежных организациях.</a:t>
            </a:r>
          </a:p>
          <a:p>
            <a:pPr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  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Стажировки организуются для групп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специалистов на ведущих российских предприятиях,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н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а конкурсной основе специалисты получают право прохождения стажировки в ведущих зарубежных организациях.</a:t>
            </a:r>
          </a:p>
          <a:p>
            <a:pPr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       Зарубежные стажировки организуются для групп специалистов, сформированных по отраслевому или тематическому принципу. Длительность стажировок, в зависимости от  формата и  страны проведения, составляет от 3 до 12 недель.</a:t>
            </a:r>
          </a:p>
          <a:p>
            <a:pPr>
              <a:buNone/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  </a:t>
            </a:r>
            <a:r>
              <a:rPr lang="ru-RU" sz="16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4. Реализация индивидуального проектного задания. </a:t>
            </a:r>
          </a:p>
          <a:p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7604" y="1"/>
            <a:ext cx="7339473" cy="76470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Президентская программа подготовки управленческих кадров</a:t>
            </a:r>
            <a:endParaRPr lang="ru-RU" sz="18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5544616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5813" y="120180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C:\Users\ирина\Desktop\Untitled-1 (1)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291316"/>
            <a:ext cx="2289134" cy="106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395535" y="620688"/>
            <a:ext cx="8532565" cy="550865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400" dirty="0" smtClean="0"/>
              <a:t>                         </a:t>
            </a:r>
            <a:endParaRPr lang="ru-RU" sz="1400" dirty="0" smtClean="0"/>
          </a:p>
          <a:p>
            <a:pPr algn="ctr">
              <a:buNone/>
            </a:pPr>
            <a:r>
              <a:rPr lang="en-US" sz="1500" dirty="0" smtClean="0"/>
              <a:t>     </a:t>
            </a:r>
            <a:r>
              <a:rPr lang="ru-RU" sz="1500" dirty="0" smtClean="0">
                <a:solidFill>
                  <a:srgbClr val="C00000"/>
                </a:solidFill>
              </a:rPr>
              <a:t>Требования, предъявляемые к участникам конкурсного отбора:</a:t>
            </a:r>
          </a:p>
          <a:p>
            <a:pPr algn="ctr">
              <a:buNone/>
            </a:pPr>
            <a:r>
              <a:rPr lang="ru-RU" sz="1500" dirty="0" smtClean="0">
                <a:solidFill>
                  <a:srgbClr val="00B050"/>
                </a:solidFill>
              </a:rPr>
              <a:t>   </a:t>
            </a:r>
          </a:p>
          <a:p>
            <a:pPr>
              <a:buNone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</a:rPr>
              <a:t>     - 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возраст до 50 лет (участие в конкурсном отборе специалистов старше 50 лет допускается по   ходатайству региональной комиссии в ФБУ «ФРЦ»);</a:t>
            </a:r>
          </a:p>
          <a:p>
            <a:pPr>
              <a:buNone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</a:rPr>
              <a:t>     -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высшее образование;</a:t>
            </a:r>
          </a:p>
          <a:p>
            <a:pPr>
              <a:buNone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</a:rPr>
              <a:t>     -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общий стаж работы не менее 5 лет;</a:t>
            </a:r>
          </a:p>
          <a:p>
            <a:pPr>
              <a:buNone/>
            </a:pP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</a:rPr>
              <a:t>     -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опыт работы на управленческих должностях не менее 2 лет;</a:t>
            </a:r>
          </a:p>
          <a:p>
            <a:pPr>
              <a:buNone/>
            </a:pP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500" dirty="0" smtClean="0">
                <a:solidFill>
                  <a:schemeClr val="accent1">
                    <a:lumMod val="75000"/>
                  </a:schemeClr>
                </a:solidFill>
              </a:rPr>
              <a:t>    - </a:t>
            </a:r>
            <a:r>
              <a:rPr lang="ru-RU" sz="1500" dirty="0" smtClean="0">
                <a:solidFill>
                  <a:schemeClr val="accent1">
                    <a:lumMod val="75000"/>
                  </a:schemeClr>
                </a:solidFill>
              </a:rPr>
              <a:t>участие в реализации проекта развития организации.</a:t>
            </a:r>
          </a:p>
          <a:p>
            <a:pPr>
              <a:buNone/>
            </a:pP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1300" dirty="0" smtClean="0">
                <a:solidFill>
                  <a:srgbClr val="00B050"/>
                </a:solidFill>
              </a:rPr>
              <a:t>    Наличие </a:t>
            </a:r>
            <a:r>
              <a:rPr lang="ru-RU" sz="1300" dirty="0">
                <a:solidFill>
                  <a:srgbClr val="00B050"/>
                </a:solidFill>
              </a:rPr>
              <a:t>диплома победителя Всероссийского конкурса управленцев «Лидеры России» дает приоритетное право включения в региональную квоту (без прохождения конкурсных испытаний (общий и специальный </a:t>
            </a:r>
            <a:r>
              <a:rPr lang="ru-RU" sz="1300" dirty="0" smtClean="0">
                <a:solidFill>
                  <a:srgbClr val="00B050"/>
                </a:solidFill>
              </a:rPr>
              <a:t> конкурсы</a:t>
            </a:r>
            <a:r>
              <a:rPr lang="ru-RU" sz="1300" dirty="0">
                <a:solidFill>
                  <a:srgbClr val="00B050"/>
                </a:solidFill>
              </a:rPr>
              <a:t>), при условии соответствия </a:t>
            </a:r>
            <a:r>
              <a:rPr lang="ru-RU" sz="1300" dirty="0" smtClean="0">
                <a:solidFill>
                  <a:srgbClr val="00B050"/>
                </a:solidFill>
              </a:rPr>
              <a:t>требованиям, </a:t>
            </a:r>
            <a:r>
              <a:rPr lang="ru-RU" sz="1300" dirty="0">
                <a:solidFill>
                  <a:srgbClr val="00B050"/>
                </a:solidFill>
              </a:rPr>
              <a:t>предъявляемым к участникам конкурсного </a:t>
            </a:r>
            <a:r>
              <a:rPr lang="ru-RU" sz="1300" dirty="0" smtClean="0">
                <a:solidFill>
                  <a:srgbClr val="00B050"/>
                </a:solidFill>
              </a:rPr>
              <a:t>отбора.</a:t>
            </a:r>
          </a:p>
          <a:p>
            <a:pPr marL="0" indent="0">
              <a:buNone/>
            </a:pPr>
            <a:endParaRPr lang="ru-RU" sz="1300" i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sz="1300" i="1" dirty="0" smtClean="0">
                <a:solidFill>
                  <a:srgbClr val="C00000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ru-RU" sz="1300" i="1" dirty="0" smtClean="0">
                <a:solidFill>
                  <a:srgbClr val="C00000"/>
                </a:solidFill>
              </a:rPr>
              <a:t> </a:t>
            </a:r>
            <a:r>
              <a:rPr lang="ru-RU" sz="1500" dirty="0" smtClean="0">
                <a:solidFill>
                  <a:srgbClr val="C00000"/>
                </a:solidFill>
              </a:rPr>
              <a:t>К </a:t>
            </a:r>
            <a:r>
              <a:rPr lang="ru-RU" sz="1500" dirty="0">
                <a:solidFill>
                  <a:srgbClr val="C00000"/>
                </a:solidFill>
              </a:rPr>
              <a:t>конкурсному отбору для подготовки в рамках Государственного плана рекомендуется </a:t>
            </a:r>
            <a:endParaRPr lang="ru-RU" sz="15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500" dirty="0" smtClean="0">
                <a:solidFill>
                  <a:srgbClr val="C00000"/>
                </a:solidFill>
              </a:rPr>
              <a:t>в </a:t>
            </a:r>
            <a:r>
              <a:rPr lang="ru-RU" sz="1500" dirty="0">
                <a:solidFill>
                  <a:srgbClr val="C00000"/>
                </a:solidFill>
              </a:rPr>
              <a:t>приоритетном порядке </a:t>
            </a:r>
            <a:r>
              <a:rPr lang="ru-RU" sz="1500" dirty="0" smtClean="0">
                <a:solidFill>
                  <a:srgbClr val="C00000"/>
                </a:solidFill>
              </a:rPr>
              <a:t>привлекать</a:t>
            </a:r>
            <a:r>
              <a:rPr lang="en-US" sz="1500" dirty="0" smtClean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</a:pPr>
            <a:endParaRPr lang="ru-RU" sz="15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300" dirty="0" smtClean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  специалистов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, соответствующих потребностям субъектов РФ в реализации национальных проектов и программ регионального развития, в том числе в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сфере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высоких технологий, цифровой экономики, повышения производительности труда, поддержки малого и среднего предпринимательства, привлечения инвестиций, содействия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экспорту;</a:t>
            </a:r>
          </a:p>
          <a:p>
            <a:pPr marL="0" indent="0">
              <a:buNone/>
            </a:pP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- специалистов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, представляющих предприятия, реализующие программы </a:t>
            </a:r>
            <a:r>
              <a:rPr lang="ru-RU" sz="1300" dirty="0" err="1">
                <a:solidFill>
                  <a:schemeClr val="accent1">
                    <a:lumMod val="75000"/>
                  </a:schemeClr>
                </a:solidFill>
              </a:rPr>
              <a:t>импортозамещения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, инвестиционные и инновационные проекты, предприятия социальной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сферы, субъекты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малого и среднего бизнеса;</a:t>
            </a:r>
          </a:p>
          <a:p>
            <a:pPr marL="0" indent="0">
              <a:buNone/>
            </a:pPr>
            <a:endParaRPr lang="ru-RU" sz="13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- особое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внимание при отборе </a:t>
            </a:r>
            <a:r>
              <a:rPr lang="ru-RU" sz="1300" dirty="0" smtClean="0">
                <a:solidFill>
                  <a:schemeClr val="accent1">
                    <a:lumMod val="75000"/>
                  </a:schemeClr>
                </a:solidFill>
              </a:rPr>
              <a:t> уделяется </a:t>
            </a:r>
            <a:r>
              <a:rPr lang="ru-RU" sz="1300" dirty="0">
                <a:solidFill>
                  <a:schemeClr val="accent1">
                    <a:lumMod val="75000"/>
                  </a:schemeClr>
                </a:solidFill>
              </a:rPr>
              <a:t>привлечению к подготовке групп специалистов (управленческих команд) организаций, значимых для субъектов РФ.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7" y="0"/>
            <a:ext cx="7056784" cy="80070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Президентская программа подготовки управленческих кадров</a:t>
            </a:r>
            <a:endParaRPr lang="ru-RU" sz="1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267744" y="6356350"/>
            <a:ext cx="561662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9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7076" y="336550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467543" y="666056"/>
            <a:ext cx="8352928" cy="47879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</a:rPr>
              <a:t>Поступление на Программу   включает </a:t>
            </a:r>
            <a:r>
              <a:rPr lang="ru-RU" sz="1400" b="1" dirty="0" smtClean="0">
                <a:solidFill>
                  <a:srgbClr val="002060"/>
                </a:solidFill>
              </a:rPr>
              <a:t> основные этапы:</a:t>
            </a:r>
          </a:p>
          <a:p>
            <a:pPr marL="0" indent="0" algn="ctr">
              <a:buNone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1. Регистрация в Институте МИРБИС 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для последующего информирования о начале процедуры поступления на Президентскую программу. </a:t>
            </a:r>
          </a:p>
          <a:p>
            <a:pPr marL="0" indent="0">
              <a:buNone/>
            </a:pPr>
            <a:endParaRPr lang="ru-RU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dirty="0">
                <a:solidFill>
                  <a:srgbClr val="C00000"/>
                </a:solidFill>
              </a:rPr>
              <a:t>2</a:t>
            </a:r>
            <a:r>
              <a:rPr lang="ru-RU" sz="1400" dirty="0" smtClean="0">
                <a:solidFill>
                  <a:srgbClr val="C00000"/>
                </a:solidFill>
              </a:rPr>
              <a:t>. Предоставление </a:t>
            </a:r>
            <a:r>
              <a:rPr lang="ru-RU" sz="1400" dirty="0">
                <a:solidFill>
                  <a:srgbClr val="C00000"/>
                </a:solidFill>
              </a:rPr>
              <a:t>документов </a:t>
            </a:r>
            <a:r>
              <a:rPr lang="ru-RU" sz="1400" dirty="0" smtClean="0">
                <a:solidFill>
                  <a:srgbClr val="C00000"/>
                </a:solidFill>
              </a:rPr>
              <a:t>для поступлении </a:t>
            </a:r>
            <a:r>
              <a:rPr lang="ru-RU" sz="1400" dirty="0">
                <a:solidFill>
                  <a:srgbClr val="C00000"/>
                </a:solidFill>
              </a:rPr>
              <a:t>на обучение </a:t>
            </a:r>
            <a:endParaRPr lang="ru-RU" sz="14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>
                <a:solidFill>
                  <a:srgbClr val="002060"/>
                </a:solidFill>
              </a:rPr>
              <a:t>соответствующую региональную </a:t>
            </a:r>
            <a:r>
              <a:rPr lang="ru-RU" sz="1400" dirty="0" smtClean="0">
                <a:solidFill>
                  <a:srgbClr val="002060"/>
                </a:solidFill>
              </a:rPr>
              <a:t>комиссию по Президентской программе: 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- Московскую </a:t>
            </a:r>
            <a:r>
              <a:rPr lang="ru-RU" sz="1400" dirty="0">
                <a:solidFill>
                  <a:srgbClr val="002060"/>
                </a:solidFill>
              </a:rPr>
              <a:t>— (для кандидатов, проживающих или работающих в г. Москве), </a:t>
            </a:r>
          </a:p>
          <a:p>
            <a:pPr algn="ctr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Московскую </a:t>
            </a:r>
            <a:r>
              <a:rPr lang="ru-RU" sz="1400" dirty="0">
                <a:solidFill>
                  <a:srgbClr val="002060"/>
                </a:solidFill>
              </a:rPr>
              <a:t>областную — (для кандидатов, проживающих или работающих в Московской области</a:t>
            </a:r>
            <a:r>
              <a:rPr lang="ru-RU" sz="1400" dirty="0" smtClean="0">
                <a:solidFill>
                  <a:srgbClr val="002060"/>
                </a:solidFill>
              </a:rPr>
              <a:t>).</a:t>
            </a:r>
          </a:p>
          <a:p>
            <a:pPr algn="ctr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</a:rPr>
              <a:t>  </a:t>
            </a:r>
          </a:p>
          <a:p>
            <a:pPr marL="0" indent="0" algn="ctr">
              <a:buNone/>
            </a:pPr>
            <a:r>
              <a:rPr lang="ru-RU" sz="1400" dirty="0">
                <a:solidFill>
                  <a:srgbClr val="C00000"/>
                </a:solidFill>
              </a:rPr>
              <a:t>3</a:t>
            </a:r>
            <a:r>
              <a:rPr lang="ru-RU" sz="1400" dirty="0" smtClean="0">
                <a:solidFill>
                  <a:srgbClr val="C00000"/>
                </a:solidFill>
              </a:rPr>
              <a:t>. </a:t>
            </a:r>
            <a:r>
              <a:rPr lang="ru-RU" sz="1400" dirty="0">
                <a:solidFill>
                  <a:srgbClr val="C00000"/>
                </a:solidFill>
              </a:rPr>
              <a:t>Квалификационный отбор</a:t>
            </a:r>
            <a:r>
              <a:rPr lang="ru-RU" sz="1400" dirty="0">
                <a:solidFill>
                  <a:srgbClr val="002060"/>
                </a:solidFill>
              </a:rPr>
              <a:t>: 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проводится 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на основе анализа документов, представленных специалистом в конкурсную комиссию. Документы должны полностью соответствовать по перечню, формам и содержанию установленным требованиям.</a:t>
            </a:r>
          </a:p>
          <a:p>
            <a:pPr marL="0" indent="0" algn="ctr">
              <a:buNone/>
            </a:pPr>
            <a:endParaRPr lang="ru-RU" sz="1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dirty="0">
                <a:solidFill>
                  <a:srgbClr val="C00000"/>
                </a:solidFill>
              </a:rPr>
              <a:t>4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>
                <a:solidFill>
                  <a:srgbClr val="C00000"/>
                </a:solidFill>
              </a:rPr>
              <a:t>Конкурсные </a:t>
            </a:r>
            <a:r>
              <a:rPr lang="ru-RU" sz="1400" dirty="0" smtClean="0">
                <a:solidFill>
                  <a:srgbClr val="C00000"/>
                </a:solidFill>
              </a:rPr>
              <a:t>испытания </a:t>
            </a:r>
            <a:endParaRPr lang="ru-RU" sz="14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включают </a:t>
            </a:r>
            <a:r>
              <a:rPr lang="ru-RU" sz="1400" dirty="0" smtClean="0">
                <a:solidFill>
                  <a:srgbClr val="002060"/>
                </a:solidFill>
              </a:rPr>
              <a:t>в себя оценку: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- </a:t>
            </a:r>
            <a:r>
              <a:rPr lang="ru-RU" sz="1400" dirty="0">
                <a:solidFill>
                  <a:srgbClr val="002060"/>
                </a:solidFill>
              </a:rPr>
              <a:t>о</a:t>
            </a:r>
            <a:r>
              <a:rPr lang="ru-RU" sz="1400" dirty="0" smtClean="0">
                <a:solidFill>
                  <a:srgbClr val="002060"/>
                </a:solidFill>
              </a:rPr>
              <a:t>ценку мотивации </a:t>
            </a:r>
            <a:r>
              <a:rPr lang="ru-RU" sz="1400" dirty="0">
                <a:solidFill>
                  <a:srgbClr val="002060"/>
                </a:solidFill>
              </a:rPr>
              <a:t>специалиста </a:t>
            </a:r>
            <a:r>
              <a:rPr lang="ru-RU" sz="1400" dirty="0" smtClean="0">
                <a:solidFill>
                  <a:srgbClr val="002060"/>
                </a:solidFill>
              </a:rPr>
              <a:t>(мотивационное эссе</a:t>
            </a:r>
            <a:r>
              <a:rPr lang="ru-RU" sz="1400" dirty="0">
                <a:solidFill>
                  <a:srgbClr val="002060"/>
                </a:solidFill>
              </a:rPr>
              <a:t>);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002060"/>
                </a:solidFill>
              </a:rPr>
              <a:t>- оценку уровня  </a:t>
            </a:r>
            <a:r>
              <a:rPr lang="ru-RU" sz="1400" dirty="0">
                <a:solidFill>
                  <a:srgbClr val="002060"/>
                </a:solidFill>
              </a:rPr>
              <a:t>профессиональной </a:t>
            </a:r>
            <a:r>
              <a:rPr lang="ru-RU" sz="1400" dirty="0" smtClean="0">
                <a:solidFill>
                  <a:srgbClr val="002060"/>
                </a:solidFill>
              </a:rPr>
              <a:t>компетенции специалиста в ходе профессионального интервью.</a:t>
            </a:r>
          </a:p>
          <a:p>
            <a:pPr algn="ctr">
              <a:buFontTx/>
              <a:buChar char="-"/>
            </a:pPr>
            <a:endParaRPr lang="ru-RU" sz="14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1400" dirty="0">
                <a:solidFill>
                  <a:srgbClr val="C00000"/>
                </a:solidFill>
              </a:rPr>
              <a:t>В результате конкурса с учетом полученных баллов определяется список кандидатов, прошедших </a:t>
            </a:r>
            <a:r>
              <a:rPr lang="ru-RU" sz="1400" dirty="0" smtClean="0">
                <a:solidFill>
                  <a:srgbClr val="C00000"/>
                </a:solidFill>
              </a:rPr>
              <a:t>отбор на обучение.</a:t>
            </a:r>
          </a:p>
          <a:p>
            <a:pPr marL="0" indent="0" algn="ctr"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Распределение специалистов в образовательные организации утверждается приказом Минэкономразвития России.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168274"/>
            <a:ext cx="7316788" cy="6445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Порядок </a:t>
            </a:r>
            <a:r>
              <a:rPr lang="ru-RU" sz="1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поступления </a:t>
            </a:r>
            <a:br>
              <a:rPr lang="ru-RU" sz="1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Президентскую программу подготовки управленческих кадров</a:t>
            </a:r>
            <a:br>
              <a:rPr lang="ru-RU" sz="1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8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5747" y="168274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95736" y="6398519"/>
            <a:ext cx="561662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7" name="Picture 4" descr="200530318-001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/>
          <a:stretch>
            <a:fillRect/>
          </a:stretch>
        </p:blipFill>
        <p:spPr bwMode="auto">
          <a:xfrm>
            <a:off x="1835696" y="5453956"/>
            <a:ext cx="576064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078291"/>
      </p:ext>
    </p:extLst>
  </p:cSld>
  <p:clrMapOvr>
    <a:masterClrMapping/>
  </p:clrMapOvr>
  <p:transition advTm="7168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1"/>
          </p:nvPr>
        </p:nvSpPr>
        <p:spPr>
          <a:xfrm>
            <a:off x="251520" y="699164"/>
            <a:ext cx="8604956" cy="550861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C00000"/>
                </a:solidFill>
              </a:rPr>
              <a:t>        </a:t>
            </a:r>
            <a:r>
              <a:rPr lang="ru-RU" sz="1400" dirty="0" smtClean="0">
                <a:solidFill>
                  <a:srgbClr val="C00000"/>
                </a:solidFill>
              </a:rPr>
              <a:t>Организация 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работ по реализации Государственного плана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 подготовки управленческих кадров финансируется </a:t>
            </a:r>
            <a:r>
              <a:rPr lang="en-US" sz="1400" dirty="0" smtClean="0">
                <a:solidFill>
                  <a:srgbClr val="C00000"/>
                </a:solidFill>
              </a:rPr>
              <a:t>:</a:t>
            </a:r>
            <a:endParaRPr lang="ru-RU" sz="1400" dirty="0" smtClean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200" dirty="0" smtClean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B050"/>
                </a:solidFill>
              </a:rPr>
              <a:t>За счет средств федерального бюджета </a:t>
            </a:r>
            <a:r>
              <a:rPr lang="en-US" sz="1400" dirty="0" smtClean="0">
                <a:solidFill>
                  <a:srgbClr val="00B050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endParaRPr lang="ru-RU" sz="1400" dirty="0" smtClean="0"/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- обучение в образовательных учреждениях (</a:t>
            </a:r>
            <a:r>
              <a:rPr lang="ru-RU" sz="1200" dirty="0" smtClean="0">
                <a:solidFill>
                  <a:srgbClr val="FF0000"/>
                </a:solidFill>
              </a:rPr>
              <a:t>33% общей стоимости обучения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);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­- организация стажировки в ведущих российских и зарубежных организациях;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400" dirty="0" smtClean="0">
                <a:solidFill>
                  <a:srgbClr val="00B050"/>
                </a:solidFill>
              </a:rPr>
              <a:t>За счет средств бюджетов субъектов Российской Федерации </a:t>
            </a:r>
            <a:r>
              <a:rPr lang="en-US" sz="1400" dirty="0" smtClean="0">
                <a:solidFill>
                  <a:srgbClr val="00B050"/>
                </a:solidFill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ru-RU" sz="1200" dirty="0" smtClean="0"/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-  обучение 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российских специалистов в образовательных учреждениях (</a:t>
            </a:r>
            <a:r>
              <a:rPr lang="ru-RU" sz="1200" dirty="0" smtClean="0">
                <a:solidFill>
                  <a:srgbClr val="FF0000"/>
                </a:solidFill>
              </a:rPr>
              <a:t>не менее 33  %общей стоимости обучения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);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>
                <a:solidFill>
                  <a:srgbClr val="00B050"/>
                </a:solidFill>
              </a:rPr>
              <a:t>За счет средств направляющих организаций (работодателей) </a:t>
            </a:r>
            <a:r>
              <a:rPr lang="en-US" sz="1400" dirty="0" smtClean="0">
                <a:solidFill>
                  <a:srgbClr val="00B050"/>
                </a:solidFill>
              </a:rPr>
              <a:t>: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</a:pPr>
            <a:endParaRPr lang="ru-RU" sz="1200" dirty="0" smtClean="0"/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-  обучение  специалистов в образовательных учреждениях, участвующих в реализации Государственного плана 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1200" dirty="0" smtClean="0">
                <a:solidFill>
                  <a:srgbClr val="FF0000"/>
                </a:solidFill>
              </a:rPr>
              <a:t>не менее 34 %общей стоимости обучения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);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 smtClean="0">
                <a:solidFill>
                  <a:srgbClr val="00B050"/>
                </a:solidFill>
              </a:rPr>
              <a:t>За счет собственных средств специалистов </a:t>
            </a:r>
            <a:r>
              <a:rPr lang="en-US" sz="1400" dirty="0" smtClean="0">
                <a:solidFill>
                  <a:srgbClr val="00B050"/>
                </a:solidFill>
              </a:rPr>
              <a:t>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ru-RU" sz="1200" dirty="0" smtClean="0"/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- проведение конкурсного отбора специалистов;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- обучение в образовательных учреждениях, участвующих в реализации Государственного плана, в случае отсутствия финансирования за счет средств организаций народного хозяйства Российской Федерации (34% общей стоимости обучения, если иное соотношение не определено решением Комиссии или решением уполномоченного органа субъекта Российской Федерации, принятым в соответствии с бюджетным законодательством Российской Федерации и согласованным с государственным заказчиком не менее чем за 6 месяцев до объявления о проведении конкурсного отбора специалистов);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- дополнительное обучение в образовательном учреждении по желанию слушателей.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ru-RU" sz="10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68425" y="1"/>
            <a:ext cx="6846888" cy="80070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cs typeface="Times New Roman" pitchFamily="18" charset="0"/>
              </a:rPr>
              <a:t>Президентская программа подготовки управленческих кадров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95736" y="6356350"/>
            <a:ext cx="5976664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Московская международная высшая школа бизнеса«МИРБИС» (Институт)</a:t>
            </a:r>
            <a:endParaRPr lang="ru-RU" dirty="0"/>
          </a:p>
        </p:txBody>
      </p:sp>
      <p:pic>
        <p:nvPicPr>
          <p:cNvPr id="8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5813" y="156183"/>
            <a:ext cx="58102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773238"/>
            <a:ext cx="8712200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Заголовок 3"/>
          <p:cNvSpPr>
            <a:spLocks noGrp="1"/>
          </p:cNvSpPr>
          <p:nvPr>
            <p:ph type="title"/>
          </p:nvPr>
        </p:nvSpPr>
        <p:spPr bwMode="auto">
          <a:xfrm>
            <a:off x="1368425" y="0"/>
            <a:ext cx="6804025" cy="90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altLang="ru-RU" sz="1800" b="0" smtClean="0">
                <a:solidFill>
                  <a:srgbClr val="C00000"/>
                </a:solidFill>
                <a:latin typeface="Tuhoma" charset="-52"/>
              </a:rPr>
              <a:t>Основные</a:t>
            </a:r>
            <a:r>
              <a:rPr lang="ru-RU" altLang="ru-RU" smtClean="0">
                <a:latin typeface="Tuhoma" charset="-52"/>
              </a:rPr>
              <a:t> </a:t>
            </a:r>
            <a:r>
              <a:rPr lang="ru-RU" altLang="ru-RU" sz="1800" b="0" smtClean="0">
                <a:solidFill>
                  <a:srgbClr val="C00000"/>
                </a:solidFill>
                <a:latin typeface="Tuhoma" charset="-52"/>
              </a:rPr>
              <a:t>этапы реализации проектно-ориентированного обучения по Президентской программе</a:t>
            </a:r>
          </a:p>
        </p:txBody>
      </p:sp>
      <p:pic>
        <p:nvPicPr>
          <p:cNvPr id="25605" name="Picture 6" descr="Президентская програм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120650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ижний колонтитул 5"/>
          <p:cNvSpPr txBox="1">
            <a:spLocks/>
          </p:cNvSpPr>
          <p:nvPr/>
        </p:nvSpPr>
        <p:spPr bwMode="auto">
          <a:xfrm>
            <a:off x="2344738" y="6492875"/>
            <a:ext cx="606107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ctr" defTabSz="914400" rtl="0" eaLnBrk="1" latinLnBrk="0" hangingPunct="1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5pPr>
            <a:lvl6pPr marL="2514600" indent="-228600" algn="l" defTabSz="449263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6pPr>
            <a:lvl7pPr marL="2971800" indent="-228600" algn="l" defTabSz="449263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7pPr>
            <a:lvl8pPr marL="3429000" indent="-228600" algn="l" defTabSz="449263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8pPr>
            <a:lvl9pPr marL="3886200" indent="-228600" algn="l" defTabSz="449263" rtl="0" eaLnBrk="0" fontAlgn="base" latinLnBrk="0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 kern="1200">
                <a:solidFill>
                  <a:srgbClr val="336699"/>
                </a:solidFill>
                <a:latin typeface="Verdana" panose="020B0604030504040204" pitchFamily="34" charset="0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</p:spTree>
    <p:extLst>
      <p:ext uri="{BB962C8B-B14F-4D97-AF65-F5344CB8AC3E}">
        <p14:creationId xmlns:p14="http://schemas.microsoft.com/office/powerpoint/2010/main" val="3937122693"/>
      </p:ext>
    </p:extLst>
  </p:cSld>
  <p:clrMapOvr>
    <a:masterClrMapping/>
  </p:clrMapOvr>
  <p:transition advTm="7168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Текст 1"/>
          <p:cNvSpPr>
            <a:spLocks noGrp="1"/>
          </p:cNvSpPr>
          <p:nvPr>
            <p:ph type="body" sz="half" idx="1"/>
          </p:nvPr>
        </p:nvSpPr>
        <p:spPr>
          <a:xfrm>
            <a:off x="473075" y="4156075"/>
            <a:ext cx="4170363" cy="1800225"/>
          </a:xfrm>
        </p:spPr>
        <p:txBody>
          <a:bodyPr/>
          <a:lstStyle/>
          <a:p>
            <a:pPr algn="ctr">
              <a:buFont typeface="Times New Roman" pitchFamily="18" charset="0"/>
              <a:buNone/>
            </a:pPr>
            <a:r>
              <a:rPr lang="ru-RU" altLang="ru-RU" sz="1600" dirty="0" smtClean="0">
                <a:latin typeface="Tuhoma" charset="-52"/>
              </a:rPr>
              <a:t>        </a:t>
            </a:r>
            <a:r>
              <a:rPr lang="ru-RU" altLang="ru-RU" sz="1600" b="0" dirty="0" smtClean="0">
                <a:latin typeface="Tuhoma" charset="-52"/>
              </a:rPr>
              <a:t>Конкурсные испытания специалистов города Москвы для участия в обучении по Президентской программе в рамках Государственного плана подготовки управленческих кадров  </a:t>
            </a:r>
          </a:p>
        </p:txBody>
      </p:sp>
      <p:pic>
        <p:nvPicPr>
          <p:cNvPr id="28675" name="Picture 2" descr="\\218-01\общая\Фото с Фёдоровым\IMG_2121.JPG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304925"/>
            <a:ext cx="3382962" cy="2255838"/>
          </a:xfrm>
        </p:spPr>
      </p:pic>
      <p:sp>
        <p:nvSpPr>
          <p:cNvPr id="28676" name="Заголовок 3"/>
          <p:cNvSpPr>
            <a:spLocks noGrp="1"/>
          </p:cNvSpPr>
          <p:nvPr>
            <p:ph type="title"/>
          </p:nvPr>
        </p:nvSpPr>
        <p:spPr bwMode="auto">
          <a:xfrm>
            <a:off x="1763713" y="0"/>
            <a:ext cx="5761037" cy="98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2000" b="0" smtClean="0">
                <a:solidFill>
                  <a:srgbClr val="C00000"/>
                </a:solidFill>
                <a:latin typeface="Tuhoma" charset="-52"/>
                <a:cs typeface="Times New Roman" panose="02020603050405020304" pitchFamily="18" charset="0"/>
              </a:rPr>
              <a:t>Президентская программа подготовки управленческих кадров</a:t>
            </a:r>
            <a:endParaRPr lang="ru-RU" altLang="ru-RU" sz="2000" b="0" smtClean="0">
              <a:solidFill>
                <a:srgbClr val="C00000"/>
              </a:solidFill>
              <a:latin typeface="Tuhoma" charset="-52"/>
            </a:endParaRPr>
          </a:p>
        </p:txBody>
      </p:sp>
      <p:sp>
        <p:nvSpPr>
          <p:cNvPr id="2867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 b="1">
                <a:solidFill>
                  <a:srgbClr val="336699"/>
                </a:solidFill>
                <a:latin typeface="Verdana" panose="020B0604030504040204" pitchFamily="34" charset="0"/>
              </a:defRPr>
            </a:lvl1pPr>
            <a:lvl2pPr marL="742950" indent="-285750">
              <a:lnSpc>
                <a:spcPct val="95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336699"/>
                </a:solidFill>
                <a:latin typeface="Verdana" panose="020B0604030504040204" pitchFamily="34" charset="0"/>
              </a:defRPr>
            </a:lvl2pPr>
            <a:lvl3pPr marL="1143000" indent="-228600">
              <a:lnSpc>
                <a:spcPct val="95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336699"/>
                </a:solidFill>
                <a:latin typeface="Verdana" panose="020B0604030504040204" pitchFamily="34" charset="0"/>
              </a:defRPr>
            </a:lvl3pPr>
            <a:lvl4pPr marL="16002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4pPr>
            <a:lvl5pPr marL="2057400" indent="-228600">
              <a:lnSpc>
                <a:spcPct val="95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336699"/>
                </a:solidFill>
                <a:latin typeface="Verdana" panose="020B060403050404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200" b="0" smtClean="0">
                <a:solidFill>
                  <a:srgbClr val="FFFFFF"/>
                </a:solidFill>
                <a:latin typeface="Tuhoma" charset="-52"/>
              </a:rPr>
              <a:t>Московская международная высшая школа бизнеса«МИРБИС» (Институт)</a:t>
            </a:r>
          </a:p>
        </p:txBody>
      </p:sp>
      <p:pic>
        <p:nvPicPr>
          <p:cNvPr id="28678" name="Picture 2" descr="\\218-01\общая\Фото с Фёдоровым\IMG_2129.JPG"/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1263" y="3910013"/>
            <a:ext cx="3384550" cy="2255837"/>
          </a:xfrm>
        </p:spPr>
      </p:pic>
      <p:pic>
        <p:nvPicPr>
          <p:cNvPr id="28679" name="Picture 2" descr="\\218-01\общая\Фото с Фёдоровым\IMG_2133.JPG"/>
          <p:cNvPicPr>
            <a:picLocks noGrp="1" noChangeAspect="1" noChangeArrowheads="1"/>
          </p:cNvPicPr>
          <p:nvPr>
            <p:ph type="chart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1263" y="1304925"/>
            <a:ext cx="3384550" cy="2255838"/>
          </a:xfrm>
        </p:spPr>
      </p:pic>
      <p:pic>
        <p:nvPicPr>
          <p:cNvPr id="28680" name="Picture 7" descr="Президентская программ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219075"/>
            <a:ext cx="5810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051647"/>
      </p:ext>
    </p:extLst>
  </p:cSld>
  <p:clrMapOvr>
    <a:masterClrMapping/>
  </p:clrMapOvr>
  <p:transition advTm="7168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6F7"/>
      </a:accent5>
      <a:accent6>
        <a:srgbClr val="2D2DB9"/>
      </a:accent6>
      <a:hlink>
        <a:srgbClr val="006699"/>
      </a:hlink>
      <a:folHlink>
        <a:srgbClr val="B2B2B2"/>
      </a:folHlink>
    </a:clrScheme>
    <a:fontScheme name="1_Оформление по умолчанию">
      <a:majorFont>
        <a:latin typeface="Tuhom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C6F7"/>
      </a:accent5>
      <a:accent6>
        <a:srgbClr val="2D2DB9"/>
      </a:accent6>
      <a:hlink>
        <a:srgbClr val="006699"/>
      </a:hlink>
      <a:folHlink>
        <a:srgbClr val="B2B2B2"/>
      </a:folHlink>
    </a:clrScheme>
    <a:fontScheme name="1_Оформление по умолчанию">
      <a:majorFont>
        <a:latin typeface="Tuhom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Оформление по умолчанию">
  <a:themeElements>
    <a:clrScheme name="Другая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0F2"/>
      </a:accent1>
      <a:accent2>
        <a:srgbClr val="3333CC"/>
      </a:accent2>
      <a:accent3>
        <a:srgbClr val="FFFFFF"/>
      </a:accent3>
      <a:accent4>
        <a:srgbClr val="000000"/>
      </a:accent4>
      <a:accent5>
        <a:srgbClr val="336699"/>
      </a:accent5>
      <a:accent6>
        <a:srgbClr val="2D2DB9"/>
      </a:accent6>
      <a:hlink>
        <a:srgbClr val="006699"/>
      </a:hlink>
      <a:folHlink>
        <a:srgbClr val="B2B2B2"/>
      </a:folHlink>
    </a:clrScheme>
    <a:fontScheme name="Другая 1">
      <a:majorFont>
        <a:latin typeface="Tuhoma"/>
        <a:ea typeface=""/>
        <a:cs typeface=""/>
      </a:majorFont>
      <a:minorFont>
        <a:latin typeface="Tu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705</TotalTime>
  <Words>1724</Words>
  <Application>Microsoft Office PowerPoint</Application>
  <PresentationFormat>Экран (4:3)</PresentationFormat>
  <Paragraphs>263</Paragraphs>
  <Slides>36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64" baseType="lpstr">
      <vt:lpstr>Arial Unicode MS</vt:lpstr>
      <vt:lpstr>Arial</vt:lpstr>
      <vt:lpstr>Arial Black</vt:lpstr>
      <vt:lpstr>Calibri</vt:lpstr>
      <vt:lpstr>Constantia</vt:lpstr>
      <vt:lpstr>Tahoma</vt:lpstr>
      <vt:lpstr>Times New Roman</vt:lpstr>
      <vt:lpstr>Tuhoma</vt:lpstr>
      <vt:lpstr>Verdana</vt:lpstr>
      <vt:lpstr>Wingdings</vt:lpstr>
      <vt:lpstr>Wingdings 2</vt:lpstr>
      <vt:lpstr>Поток</vt:lpstr>
      <vt:lpstr>2_Оформление по умолчанию</vt:lpstr>
      <vt:lpstr>3_Оформление по умолчанию</vt:lpstr>
      <vt:lpstr>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11_Оформление по умолчанию</vt:lpstr>
      <vt:lpstr>12_Оформление по умолчанию</vt:lpstr>
      <vt:lpstr>13_Оформление по умолчанию</vt:lpstr>
      <vt:lpstr>14_Оформление по умолчанию</vt:lpstr>
      <vt:lpstr>15_Оформление по умолчанию</vt:lpstr>
      <vt:lpstr>16_Оформление по умолчанию</vt:lpstr>
      <vt:lpstr>17_Оформление по умолчанию</vt:lpstr>
      <vt:lpstr>Acrobat Document</vt:lpstr>
      <vt:lpstr>Презентация PowerPoint</vt:lpstr>
      <vt:lpstr>Президентская программа подготовки управленческих кадров</vt:lpstr>
      <vt:lpstr> Президентская программа подготовки управленческих кадров</vt:lpstr>
      <vt:lpstr>Президентская программа подготовки управленческих кадров</vt:lpstr>
      <vt:lpstr>Президентская программа подготовки управленческих кадров</vt:lpstr>
      <vt:lpstr>Порядок поступления  на Президентскую программу подготовки управленческих кадров </vt:lpstr>
      <vt:lpstr>Президентская программа подготовки управленческих кадров</vt:lpstr>
      <vt:lpstr>Основные этапы реализации проектно-ориентированного обучения по Президентской программе</vt:lpstr>
      <vt:lpstr>Президентская программа подготовки управленческих кадров</vt:lpstr>
      <vt:lpstr>Президентская программа подготовки управленческих кадров</vt:lpstr>
      <vt:lpstr>Президентская программа подготовки управленческих кадров</vt:lpstr>
      <vt:lpstr>Лицензия на право ведения образовательной деятельности и свидетельство о государственной аккредитации</vt:lpstr>
      <vt:lpstr>Президентская программа подготовки управленческих кадров</vt:lpstr>
      <vt:lpstr>   Институт МИРБИС – школа бизнеса </vt:lpstr>
      <vt:lpstr>Команда преподавателей  - новаторов</vt:lpstr>
      <vt:lpstr>Презентация PowerPoint</vt:lpstr>
      <vt:lpstr>Защита  итоговых аттестационных работ 7,8 октября 2021 года слушателями 2020-2021 учебного года</vt:lpstr>
      <vt:lpstr>Презентация PowerPoint</vt:lpstr>
      <vt:lpstr>Презентация PowerPoint</vt:lpstr>
      <vt:lpstr>    Выпуск слушателей Президентской программы </vt:lpstr>
      <vt:lpstr>   Выпуск слушателей  Президентской программы подготовки управленческих кадров   </vt:lpstr>
      <vt:lpstr>Президентская программа  подготовки управленческих кадров</vt:lpstr>
      <vt:lpstr>Стажировки   выпускников Президентской программы в Германии – Швейцарии – Франции – Австрии  (Лихтенштейне, Италии) </vt:lpstr>
      <vt:lpstr>Стажировка  выпускников  Президентской программы в  США </vt:lpstr>
      <vt:lpstr>Стажировки российских специалистов в   Австрии - Германии – Швейцарии – Франции  по программе «Маркетинг и СМИ»  </vt:lpstr>
      <vt:lpstr>Президентская программа подготовки управленческих кадров</vt:lpstr>
      <vt:lpstr>   Вручение дипломов выпускника Президенсткой программы, прошедшим зарубежную стажировку в Германии</vt:lpstr>
      <vt:lpstr>Президентская программа подготовки управленческих кадров</vt:lpstr>
      <vt:lpstr> Постпрограммная работа  выпускников Президентской программы</vt:lpstr>
      <vt:lpstr> Постпрограммная работа выпускников Президентской программы</vt:lpstr>
      <vt:lpstr>Президентская программа подготовки  управленческих кадров</vt:lpstr>
      <vt:lpstr>Презентация PowerPoint</vt:lpstr>
      <vt:lpstr>Презентация PowerPoint</vt:lpstr>
      <vt:lpstr>Презентация PowerPoint</vt:lpstr>
      <vt:lpstr>Президентская программа подготовки управленческих кадров</vt:lpstr>
      <vt:lpstr>Презентация PowerPoint</vt:lpstr>
    </vt:vector>
  </TitlesOfParts>
  <Company>mirbis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Президентская программ подготовки управленческих кадров</dc:title>
  <dc:creator>-</dc:creator>
  <cp:lastModifiedBy>Залко Валерий Анатольевич</cp:lastModifiedBy>
  <cp:revision>88</cp:revision>
  <dcterms:created xsi:type="dcterms:W3CDTF">2012-08-20T08:33:34Z</dcterms:created>
  <dcterms:modified xsi:type="dcterms:W3CDTF">2022-01-20T15:36:04Z</dcterms:modified>
</cp:coreProperties>
</file>